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Cy Grotesk Wide Bold" charset="1" panose="00000805000000000000"/>
      <p:regular r:id="rId20"/>
    </p:embeddedFont>
    <p:embeddedFont>
      <p:font typeface="Gotham" charset="1" panose="00000000000000000000"/>
      <p:regular r:id="rId21"/>
    </p:embeddedFont>
    <p:embeddedFont>
      <p:font typeface="Gotham Bold" charset="1" panose="00000000000000000000"/>
      <p:regular r:id="rId22"/>
    </p:embeddedFont>
    <p:embeddedFont>
      <p:font typeface="Open Sans" charset="1" panose="020B0606030504020204"/>
      <p:regular r:id="rId23"/>
    </p:embeddedFont>
    <p:embeddedFont>
      <p:font typeface="Open Sans Bold" charset="1" panose="020B080603050402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jpe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2641369"/>
            <a:ext cx="18288000" cy="6616931"/>
          </a:xfrm>
          <a:custGeom>
            <a:avLst/>
            <a:gdLst/>
            <a:ahLst/>
            <a:cxnLst/>
            <a:rect r="r" b="b" t="t" l="l"/>
            <a:pathLst>
              <a:path h="6616931" w="18288000">
                <a:moveTo>
                  <a:pt x="0" y="0"/>
                </a:moveTo>
                <a:lnTo>
                  <a:pt x="18288000" y="0"/>
                </a:lnTo>
                <a:lnTo>
                  <a:pt x="18288000" y="6616931"/>
                </a:lnTo>
                <a:lnTo>
                  <a:pt x="0" y="661693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1028700"/>
            <a:ext cx="18288000" cy="6616931"/>
          </a:xfrm>
          <a:custGeom>
            <a:avLst/>
            <a:gdLst/>
            <a:ahLst/>
            <a:cxnLst/>
            <a:rect r="r" b="b" t="t" l="l"/>
            <a:pathLst>
              <a:path h="6616931" w="18288000">
                <a:moveTo>
                  <a:pt x="0" y="0"/>
                </a:moveTo>
                <a:lnTo>
                  <a:pt x="18288000" y="0"/>
                </a:lnTo>
                <a:lnTo>
                  <a:pt x="18288000" y="6616931"/>
                </a:lnTo>
                <a:lnTo>
                  <a:pt x="0" y="6616931"/>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76495" y="3218119"/>
            <a:ext cx="5140581" cy="3850763"/>
          </a:xfrm>
          <a:custGeom>
            <a:avLst/>
            <a:gdLst/>
            <a:ahLst/>
            <a:cxnLst/>
            <a:rect r="r" b="b" t="t" l="l"/>
            <a:pathLst>
              <a:path h="3850763" w="5140581">
                <a:moveTo>
                  <a:pt x="0" y="0"/>
                </a:moveTo>
                <a:lnTo>
                  <a:pt x="5140581" y="0"/>
                </a:lnTo>
                <a:lnTo>
                  <a:pt x="5140581" y="3850762"/>
                </a:lnTo>
                <a:lnTo>
                  <a:pt x="0" y="3850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4023914" y="3359818"/>
            <a:ext cx="4762258" cy="3567365"/>
          </a:xfrm>
          <a:custGeom>
            <a:avLst/>
            <a:gdLst/>
            <a:ahLst/>
            <a:cxnLst/>
            <a:rect r="r" b="b" t="t" l="l"/>
            <a:pathLst>
              <a:path h="3567365" w="4762258">
                <a:moveTo>
                  <a:pt x="0" y="0"/>
                </a:moveTo>
                <a:lnTo>
                  <a:pt x="4762258" y="0"/>
                </a:lnTo>
                <a:lnTo>
                  <a:pt x="4762258" y="3567364"/>
                </a:lnTo>
                <a:lnTo>
                  <a:pt x="0" y="35673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4061922" y="2629913"/>
            <a:ext cx="10164155" cy="4919209"/>
            <a:chOff x="0" y="0"/>
            <a:chExt cx="13552207" cy="6558945"/>
          </a:xfrm>
        </p:grpSpPr>
        <p:grpSp>
          <p:nvGrpSpPr>
            <p:cNvPr name="Group 7" id="7"/>
            <p:cNvGrpSpPr/>
            <p:nvPr/>
          </p:nvGrpSpPr>
          <p:grpSpPr>
            <a:xfrm rot="0">
              <a:off x="0" y="0"/>
              <a:ext cx="13552207" cy="6558945"/>
              <a:chOff x="0" y="0"/>
              <a:chExt cx="2676979" cy="1295594"/>
            </a:xfrm>
          </p:grpSpPr>
          <p:sp>
            <p:nvSpPr>
              <p:cNvPr name="Freeform 8" id="8"/>
              <p:cNvSpPr/>
              <p:nvPr/>
            </p:nvSpPr>
            <p:spPr>
              <a:xfrm flipH="false" flipV="false" rot="0">
                <a:off x="0" y="0"/>
                <a:ext cx="2676979" cy="1295594"/>
              </a:xfrm>
              <a:custGeom>
                <a:avLst/>
                <a:gdLst/>
                <a:ahLst/>
                <a:cxnLst/>
                <a:rect r="r" b="b" t="t" l="l"/>
                <a:pathLst>
                  <a:path h="1295594" w="2676979">
                    <a:moveTo>
                      <a:pt x="0" y="0"/>
                    </a:moveTo>
                    <a:lnTo>
                      <a:pt x="2676979" y="0"/>
                    </a:lnTo>
                    <a:lnTo>
                      <a:pt x="2676979" y="1295594"/>
                    </a:lnTo>
                    <a:lnTo>
                      <a:pt x="0" y="1295594"/>
                    </a:ln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38100" cap="sq">
                <a:gradFill>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a:prstDash val="solid"/>
                <a:miter/>
              </a:ln>
            </p:spPr>
          </p:sp>
          <p:sp>
            <p:nvSpPr>
              <p:cNvPr name="TextBox 9" id="9"/>
              <p:cNvSpPr txBox="true"/>
              <p:nvPr/>
            </p:nvSpPr>
            <p:spPr>
              <a:xfrm>
                <a:off x="0" y="-238125"/>
                <a:ext cx="2676979" cy="1533719"/>
              </a:xfrm>
              <a:prstGeom prst="rect">
                <a:avLst/>
              </a:prstGeom>
            </p:spPr>
            <p:txBody>
              <a:bodyPr anchor="ctr" rtlCol="false" tIns="50800" lIns="50800" bIns="50800" rIns="50800"/>
              <a:lstStyle/>
              <a:p>
                <a:pPr algn="ctr">
                  <a:lnSpc>
                    <a:spcPts val="4832"/>
                  </a:lnSpc>
                </a:pPr>
              </a:p>
            </p:txBody>
          </p:sp>
        </p:grpSp>
        <p:grpSp>
          <p:nvGrpSpPr>
            <p:cNvPr name="Group 10" id="10"/>
            <p:cNvGrpSpPr/>
            <p:nvPr/>
          </p:nvGrpSpPr>
          <p:grpSpPr>
            <a:xfrm rot="0">
              <a:off x="299137" y="322754"/>
              <a:ext cx="12953933" cy="5913437"/>
              <a:chOff x="0" y="0"/>
              <a:chExt cx="2558802" cy="1168086"/>
            </a:xfrm>
          </p:grpSpPr>
          <p:sp>
            <p:nvSpPr>
              <p:cNvPr name="Freeform 11" id="11"/>
              <p:cNvSpPr/>
              <p:nvPr/>
            </p:nvSpPr>
            <p:spPr>
              <a:xfrm flipH="false" flipV="false" rot="0">
                <a:off x="0" y="0"/>
                <a:ext cx="2558802" cy="1168086"/>
              </a:xfrm>
              <a:custGeom>
                <a:avLst/>
                <a:gdLst/>
                <a:ahLst/>
                <a:cxnLst/>
                <a:rect r="r" b="b" t="t" l="l"/>
                <a:pathLst>
                  <a:path h="1168086" w="2558802">
                    <a:moveTo>
                      <a:pt x="0" y="0"/>
                    </a:moveTo>
                    <a:lnTo>
                      <a:pt x="2558802" y="0"/>
                    </a:lnTo>
                    <a:lnTo>
                      <a:pt x="2558802" y="1168086"/>
                    </a:lnTo>
                    <a:lnTo>
                      <a:pt x="0" y="1168086"/>
                    </a:ln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95250" cap="sq">
                <a:gradFill>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a:prstDash val="solid"/>
                <a:miter/>
              </a:ln>
            </p:spPr>
          </p:sp>
          <p:sp>
            <p:nvSpPr>
              <p:cNvPr name="TextBox 12" id="12"/>
              <p:cNvSpPr txBox="true"/>
              <p:nvPr/>
            </p:nvSpPr>
            <p:spPr>
              <a:xfrm>
                <a:off x="0" y="-238125"/>
                <a:ext cx="2558802" cy="1406211"/>
              </a:xfrm>
              <a:prstGeom prst="rect">
                <a:avLst/>
              </a:prstGeom>
            </p:spPr>
            <p:txBody>
              <a:bodyPr anchor="ctr" rtlCol="false" tIns="50800" lIns="50800" bIns="50800" rIns="50800"/>
              <a:lstStyle/>
              <a:p>
                <a:pPr algn="ctr">
                  <a:lnSpc>
                    <a:spcPts val="4832"/>
                  </a:lnSpc>
                </a:pPr>
              </a:p>
            </p:txBody>
          </p:sp>
        </p:grpSp>
      </p:grpSp>
      <p:grpSp>
        <p:nvGrpSpPr>
          <p:cNvPr name="Group 13" id="13"/>
          <p:cNvGrpSpPr/>
          <p:nvPr/>
        </p:nvGrpSpPr>
        <p:grpSpPr>
          <a:xfrm rot="1174153">
            <a:off x="12267010" y="6483642"/>
            <a:ext cx="1543050" cy="154305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027E2"/>
            </a:solidFill>
            <a:ln w="76200" cap="sq">
              <a:gradFill>
                <a:gsLst>
                  <a:gs pos="0">
                    <a:srgbClr val="151B64">
                      <a:alpha val="100000"/>
                    </a:srgbClr>
                  </a:gs>
                  <a:gs pos="100000">
                    <a:srgbClr val="AD1996">
                      <a:alpha val="100000"/>
                    </a:srgbClr>
                  </a:gs>
                </a:gsLst>
                <a:path path="circle">
                  <a:fillToRect l="0" r="100000" t="0" b="100000"/>
                </a:path>
                <a:tileRect r="0" l="-100000" b="0" t="-100000"/>
              </a:gradFill>
              <a:prstDash val="sysDot"/>
              <a:miter/>
            </a:ln>
          </p:spPr>
        </p:sp>
        <p:sp>
          <p:nvSpPr>
            <p:cNvPr name="TextBox 15" id="15"/>
            <p:cNvSpPr txBox="true"/>
            <p:nvPr/>
          </p:nvSpPr>
          <p:spPr>
            <a:xfrm>
              <a:off x="76200" y="57150"/>
              <a:ext cx="660400" cy="679450"/>
            </a:xfrm>
            <a:prstGeom prst="rect">
              <a:avLst/>
            </a:prstGeom>
          </p:spPr>
          <p:txBody>
            <a:bodyPr anchor="ctr" rtlCol="false" tIns="50800" lIns="50800" bIns="50800" rIns="50800"/>
            <a:lstStyle/>
            <a:p>
              <a:pPr algn="ctr">
                <a:lnSpc>
                  <a:spcPts val="2049"/>
                </a:lnSpc>
              </a:pPr>
              <a:r>
                <a:rPr lang="en-US" b="true" sz="1529" spc="33">
                  <a:solidFill>
                    <a:srgbClr val="FFFFFF"/>
                  </a:solidFill>
                  <a:latin typeface="Cy Grotesk Wide Bold"/>
                  <a:ea typeface="Cy Grotesk Wide Bold"/>
                  <a:cs typeface="Cy Grotesk Wide Bold"/>
                  <a:sym typeface="Cy Grotesk Wide Bold"/>
                </a:rPr>
                <a:t>Beyond</a:t>
              </a:r>
            </a:p>
            <a:p>
              <a:pPr algn="ctr">
                <a:lnSpc>
                  <a:spcPts val="2049"/>
                </a:lnSpc>
              </a:pPr>
              <a:r>
                <a:rPr lang="en-US" b="true" sz="1529" spc="33">
                  <a:solidFill>
                    <a:srgbClr val="FFFFFF"/>
                  </a:solidFill>
                  <a:latin typeface="Cy Grotesk Wide Bold"/>
                  <a:ea typeface="Cy Grotesk Wide Bold"/>
                  <a:cs typeface="Cy Grotesk Wide Bold"/>
                  <a:sym typeface="Cy Grotesk Wide Bold"/>
                </a:rPr>
                <a:t>TheBeat</a:t>
              </a:r>
            </a:p>
          </p:txBody>
        </p:sp>
      </p:grpSp>
      <p:sp>
        <p:nvSpPr>
          <p:cNvPr name="TextBox 16" id="16"/>
          <p:cNvSpPr txBox="true"/>
          <p:nvPr/>
        </p:nvSpPr>
        <p:spPr>
          <a:xfrm rot="0">
            <a:off x="4787961" y="3823018"/>
            <a:ext cx="8712078" cy="1014403"/>
          </a:xfrm>
          <a:prstGeom prst="rect">
            <a:avLst/>
          </a:prstGeom>
        </p:spPr>
        <p:txBody>
          <a:bodyPr anchor="t" rtlCol="false" tIns="0" lIns="0" bIns="0" rIns="0">
            <a:spAutoFit/>
          </a:bodyPr>
          <a:lstStyle/>
          <a:p>
            <a:pPr algn="ctr">
              <a:lnSpc>
                <a:spcPts val="7873"/>
              </a:lnSpc>
            </a:pPr>
            <a:r>
              <a:rPr lang="en-US" sz="7030">
                <a:solidFill>
                  <a:srgbClr val="FFFFFF"/>
                </a:solidFill>
                <a:latin typeface="Gotham"/>
                <a:ea typeface="Gotham"/>
                <a:cs typeface="Gotham"/>
                <a:sym typeface="Gotham"/>
              </a:rPr>
              <a:t>PROYECTO:</a:t>
            </a:r>
          </a:p>
        </p:txBody>
      </p:sp>
      <p:sp>
        <p:nvSpPr>
          <p:cNvPr name="TextBox 17" id="17"/>
          <p:cNvSpPr txBox="true"/>
          <p:nvPr/>
        </p:nvSpPr>
        <p:spPr>
          <a:xfrm rot="0">
            <a:off x="4793756" y="5038081"/>
            <a:ext cx="8931311" cy="911754"/>
          </a:xfrm>
          <a:prstGeom prst="rect">
            <a:avLst/>
          </a:prstGeom>
        </p:spPr>
        <p:txBody>
          <a:bodyPr anchor="t" rtlCol="false" tIns="0" lIns="0" bIns="0" rIns="0">
            <a:spAutoFit/>
          </a:bodyPr>
          <a:lstStyle/>
          <a:p>
            <a:pPr algn="ctr">
              <a:lnSpc>
                <a:spcPts val="7058"/>
              </a:lnSpc>
            </a:pPr>
            <a:r>
              <a:rPr lang="en-US" b="true" sz="6302" spc="787">
                <a:solidFill>
                  <a:srgbClr val="FFFFFF"/>
                </a:solidFill>
                <a:latin typeface="Gotham Bold"/>
                <a:ea typeface="Gotham Bold"/>
                <a:cs typeface="Gotham Bold"/>
                <a:sym typeface="Gotham Bold"/>
              </a:rPr>
              <a:t>FEMVOLUTION</a:t>
            </a:r>
          </a:p>
        </p:txBody>
      </p:sp>
      <p:sp>
        <p:nvSpPr>
          <p:cNvPr name="TextBox 18" id="18"/>
          <p:cNvSpPr txBox="true"/>
          <p:nvPr/>
        </p:nvSpPr>
        <p:spPr>
          <a:xfrm rot="0">
            <a:off x="4787961" y="5962507"/>
            <a:ext cx="8937106" cy="1127899"/>
          </a:xfrm>
          <a:prstGeom prst="rect">
            <a:avLst/>
          </a:prstGeom>
        </p:spPr>
        <p:txBody>
          <a:bodyPr anchor="t" rtlCol="false" tIns="0" lIns="0" bIns="0" rIns="0">
            <a:spAutoFit/>
          </a:bodyPr>
          <a:lstStyle/>
          <a:p>
            <a:pPr algn="ctr" marL="0" indent="0" lvl="0">
              <a:lnSpc>
                <a:spcPts val="4654"/>
              </a:lnSpc>
            </a:pPr>
            <a:r>
              <a:rPr lang="en-US" sz="2529" spc="326">
                <a:solidFill>
                  <a:srgbClr val="FFFFFF"/>
                </a:solidFill>
                <a:latin typeface="Open Sans"/>
                <a:ea typeface="Open Sans"/>
                <a:cs typeface="Open Sans"/>
                <a:sym typeface="Open Sans"/>
              </a:rPr>
              <a:t>Análisis de popularidad y la evolución de la música para </a:t>
            </a:r>
            <a:r>
              <a:rPr lang="en-US" b="true" sz="2529" spc="326">
                <a:solidFill>
                  <a:srgbClr val="FFFFFF"/>
                </a:solidFill>
                <a:latin typeface="Open Sans Bold"/>
                <a:ea typeface="Open Sans Bold"/>
                <a:cs typeface="Open Sans Bold"/>
                <a:sym typeface="Open Sans Bold"/>
              </a:rPr>
              <a:t>Music Stream by:</a:t>
            </a: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5768784" y="2175871"/>
            <a:ext cx="2367958" cy="5542109"/>
            <a:chOff x="0" y="0"/>
            <a:chExt cx="784852" cy="1836913"/>
          </a:xfrm>
        </p:grpSpPr>
        <p:sp>
          <p:nvSpPr>
            <p:cNvPr name="Freeform 3" id="3"/>
            <p:cNvSpPr/>
            <p:nvPr/>
          </p:nvSpPr>
          <p:spPr>
            <a:xfrm flipH="false" flipV="false" rot="0">
              <a:off x="0" y="0"/>
              <a:ext cx="784852" cy="1836913"/>
            </a:xfrm>
            <a:custGeom>
              <a:avLst/>
              <a:gdLst/>
              <a:ahLst/>
              <a:cxnLst/>
              <a:rect r="r" b="b" t="t" l="l"/>
              <a:pathLst>
                <a:path h="1836913" w="784852">
                  <a:moveTo>
                    <a:pt x="52311" y="0"/>
                  </a:moveTo>
                  <a:lnTo>
                    <a:pt x="732540" y="0"/>
                  </a:lnTo>
                  <a:cubicBezTo>
                    <a:pt x="746414" y="0"/>
                    <a:pt x="759720" y="5511"/>
                    <a:pt x="769530" y="15322"/>
                  </a:cubicBezTo>
                  <a:cubicBezTo>
                    <a:pt x="779340" y="25132"/>
                    <a:pt x="784852" y="38437"/>
                    <a:pt x="784852" y="52311"/>
                  </a:cubicBezTo>
                  <a:lnTo>
                    <a:pt x="784852" y="1784602"/>
                  </a:lnTo>
                  <a:cubicBezTo>
                    <a:pt x="784852" y="1813493"/>
                    <a:pt x="761431" y="1836913"/>
                    <a:pt x="732540" y="1836913"/>
                  </a:cubicBezTo>
                  <a:lnTo>
                    <a:pt x="52311" y="1836913"/>
                  </a:lnTo>
                  <a:cubicBezTo>
                    <a:pt x="38437" y="1836913"/>
                    <a:pt x="25132" y="1831402"/>
                    <a:pt x="15322" y="1821592"/>
                  </a:cubicBezTo>
                  <a:cubicBezTo>
                    <a:pt x="5511" y="1811781"/>
                    <a:pt x="0" y="1798476"/>
                    <a:pt x="0" y="1784602"/>
                  </a:cubicBezTo>
                  <a:lnTo>
                    <a:pt x="0" y="52311"/>
                  </a:lnTo>
                  <a:cubicBezTo>
                    <a:pt x="0" y="38437"/>
                    <a:pt x="5511" y="25132"/>
                    <a:pt x="15322" y="15322"/>
                  </a:cubicBezTo>
                  <a:cubicBezTo>
                    <a:pt x="25132" y="5511"/>
                    <a:pt x="38437" y="0"/>
                    <a:pt x="52311"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4" id="4"/>
            <p:cNvSpPr txBox="true"/>
            <p:nvPr/>
          </p:nvSpPr>
          <p:spPr>
            <a:xfrm>
              <a:off x="0" y="-28575"/>
              <a:ext cx="784852" cy="1865488"/>
            </a:xfrm>
            <a:prstGeom prst="rect">
              <a:avLst/>
            </a:prstGeom>
          </p:spPr>
          <p:txBody>
            <a:bodyPr anchor="ctr" rtlCol="false" tIns="50800" lIns="50800" bIns="50800" rIns="50800"/>
            <a:lstStyle/>
            <a:p>
              <a:pPr algn="ctr" marL="0" indent="0" lvl="0">
                <a:lnSpc>
                  <a:spcPts val="2987"/>
                </a:lnSpc>
                <a:spcBef>
                  <a:spcPct val="0"/>
                </a:spcBef>
              </a:pPr>
            </a:p>
          </p:txBody>
        </p:sp>
      </p:grpSp>
      <p:grpSp>
        <p:nvGrpSpPr>
          <p:cNvPr name="Group 5" id="5"/>
          <p:cNvGrpSpPr/>
          <p:nvPr/>
        </p:nvGrpSpPr>
        <p:grpSpPr>
          <a:xfrm rot="0">
            <a:off x="499281" y="3787479"/>
            <a:ext cx="3845903" cy="5542109"/>
            <a:chOff x="0" y="0"/>
            <a:chExt cx="1274711" cy="1836913"/>
          </a:xfrm>
        </p:grpSpPr>
        <p:sp>
          <p:nvSpPr>
            <p:cNvPr name="Freeform 6" id="6"/>
            <p:cNvSpPr/>
            <p:nvPr/>
          </p:nvSpPr>
          <p:spPr>
            <a:xfrm flipH="false" flipV="false" rot="0">
              <a:off x="0" y="0"/>
              <a:ext cx="1274711" cy="1836913"/>
            </a:xfrm>
            <a:custGeom>
              <a:avLst/>
              <a:gdLst/>
              <a:ahLst/>
              <a:cxnLst/>
              <a:rect r="r" b="b" t="t" l="l"/>
              <a:pathLst>
                <a:path h="1836913" w="1274711">
                  <a:moveTo>
                    <a:pt x="32208" y="0"/>
                  </a:moveTo>
                  <a:lnTo>
                    <a:pt x="1242503" y="0"/>
                  </a:lnTo>
                  <a:cubicBezTo>
                    <a:pt x="1260291" y="0"/>
                    <a:pt x="1274711" y="14420"/>
                    <a:pt x="1274711" y="32208"/>
                  </a:cubicBezTo>
                  <a:lnTo>
                    <a:pt x="1274711" y="1804705"/>
                  </a:lnTo>
                  <a:cubicBezTo>
                    <a:pt x="1274711" y="1822493"/>
                    <a:pt x="1260291" y="1836913"/>
                    <a:pt x="1242503" y="1836913"/>
                  </a:cubicBezTo>
                  <a:lnTo>
                    <a:pt x="32208" y="1836913"/>
                  </a:lnTo>
                  <a:cubicBezTo>
                    <a:pt x="14420" y="1836913"/>
                    <a:pt x="0" y="1822493"/>
                    <a:pt x="0" y="1804705"/>
                  </a:cubicBezTo>
                  <a:lnTo>
                    <a:pt x="0" y="32208"/>
                  </a:lnTo>
                  <a:cubicBezTo>
                    <a:pt x="0" y="14420"/>
                    <a:pt x="14420" y="0"/>
                    <a:pt x="3220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7" id="7"/>
            <p:cNvSpPr txBox="true"/>
            <p:nvPr/>
          </p:nvSpPr>
          <p:spPr>
            <a:xfrm>
              <a:off x="0" y="-28575"/>
              <a:ext cx="1274711" cy="1865488"/>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8" id="8"/>
          <p:cNvSpPr/>
          <p:nvPr/>
        </p:nvSpPr>
        <p:spPr>
          <a:xfrm>
            <a:off x="689017" y="4942013"/>
            <a:ext cx="3466431" cy="0"/>
          </a:xfrm>
          <a:prstGeom prst="line">
            <a:avLst/>
          </a:prstGeom>
          <a:ln cap="flat" w="28575">
            <a:solidFill>
              <a:srgbClr val="FFFFFF"/>
            </a:solidFill>
            <a:prstDash val="solid"/>
            <a:headEnd type="none" len="sm" w="sm"/>
            <a:tailEnd type="none" len="sm" w="sm"/>
          </a:ln>
        </p:spPr>
      </p:sp>
      <p:sp>
        <p:nvSpPr>
          <p:cNvPr name="AutoShape 9" id="9"/>
          <p:cNvSpPr/>
          <p:nvPr/>
        </p:nvSpPr>
        <p:spPr>
          <a:xfrm>
            <a:off x="694627" y="7090259"/>
            <a:ext cx="3466431" cy="0"/>
          </a:xfrm>
          <a:prstGeom prst="line">
            <a:avLst/>
          </a:prstGeom>
          <a:ln cap="flat" w="28575">
            <a:solidFill>
              <a:srgbClr val="FFFFFF"/>
            </a:solidFill>
            <a:prstDash val="solid"/>
            <a:headEnd type="none" len="sm" w="sm"/>
            <a:tailEnd type="none" len="sm" w="sm"/>
          </a:ln>
        </p:spPr>
      </p:sp>
      <p:sp>
        <p:nvSpPr>
          <p:cNvPr name="AutoShape 10" id="10"/>
          <p:cNvSpPr/>
          <p:nvPr/>
        </p:nvSpPr>
        <p:spPr>
          <a:xfrm>
            <a:off x="5808260" y="3484358"/>
            <a:ext cx="2328482" cy="0"/>
          </a:xfrm>
          <a:prstGeom prst="line">
            <a:avLst/>
          </a:prstGeom>
          <a:ln cap="flat" w="28575">
            <a:solidFill>
              <a:srgbClr val="FFFFFF"/>
            </a:solidFill>
            <a:prstDash val="solid"/>
            <a:headEnd type="none" len="sm" w="sm"/>
            <a:tailEnd type="none" len="sm" w="sm"/>
          </a:ln>
        </p:spPr>
      </p:sp>
      <p:sp>
        <p:nvSpPr>
          <p:cNvPr name="AutoShape 11" id="11"/>
          <p:cNvSpPr/>
          <p:nvPr/>
        </p:nvSpPr>
        <p:spPr>
          <a:xfrm>
            <a:off x="5788522" y="4757321"/>
            <a:ext cx="2328482" cy="0"/>
          </a:xfrm>
          <a:prstGeom prst="line">
            <a:avLst/>
          </a:prstGeom>
          <a:ln cap="flat" w="28575">
            <a:solidFill>
              <a:srgbClr val="FFFFFF"/>
            </a:solidFill>
            <a:prstDash val="solid"/>
            <a:headEnd type="none" len="sm" w="sm"/>
            <a:tailEnd type="none" len="sm" w="sm"/>
          </a:ln>
        </p:spPr>
      </p:sp>
      <p:sp>
        <p:nvSpPr>
          <p:cNvPr name="AutoShape 12" id="12"/>
          <p:cNvSpPr/>
          <p:nvPr/>
        </p:nvSpPr>
        <p:spPr>
          <a:xfrm>
            <a:off x="5768784" y="6296661"/>
            <a:ext cx="2328482" cy="0"/>
          </a:xfrm>
          <a:prstGeom prst="line">
            <a:avLst/>
          </a:prstGeom>
          <a:ln cap="flat" w="28575">
            <a:solidFill>
              <a:srgbClr val="FFFFFF"/>
            </a:solidFill>
            <a:prstDash val="solid"/>
            <a:headEnd type="none" len="sm" w="sm"/>
            <a:tailEnd type="none" len="sm" w="sm"/>
          </a:ln>
        </p:spPr>
      </p:sp>
      <p:grpSp>
        <p:nvGrpSpPr>
          <p:cNvPr name="Group 13" id="13"/>
          <p:cNvGrpSpPr/>
          <p:nvPr/>
        </p:nvGrpSpPr>
        <p:grpSpPr>
          <a:xfrm rot="0">
            <a:off x="10002429" y="3797510"/>
            <a:ext cx="2367958" cy="5542109"/>
            <a:chOff x="0" y="0"/>
            <a:chExt cx="784852" cy="1836913"/>
          </a:xfrm>
        </p:grpSpPr>
        <p:sp>
          <p:nvSpPr>
            <p:cNvPr name="Freeform 14" id="14"/>
            <p:cNvSpPr/>
            <p:nvPr/>
          </p:nvSpPr>
          <p:spPr>
            <a:xfrm flipH="false" flipV="false" rot="0">
              <a:off x="0" y="0"/>
              <a:ext cx="784852" cy="1836913"/>
            </a:xfrm>
            <a:custGeom>
              <a:avLst/>
              <a:gdLst/>
              <a:ahLst/>
              <a:cxnLst/>
              <a:rect r="r" b="b" t="t" l="l"/>
              <a:pathLst>
                <a:path h="1836913" w="784852">
                  <a:moveTo>
                    <a:pt x="52311" y="0"/>
                  </a:moveTo>
                  <a:lnTo>
                    <a:pt x="732540" y="0"/>
                  </a:lnTo>
                  <a:cubicBezTo>
                    <a:pt x="746414" y="0"/>
                    <a:pt x="759720" y="5511"/>
                    <a:pt x="769530" y="15322"/>
                  </a:cubicBezTo>
                  <a:cubicBezTo>
                    <a:pt x="779340" y="25132"/>
                    <a:pt x="784852" y="38437"/>
                    <a:pt x="784852" y="52311"/>
                  </a:cubicBezTo>
                  <a:lnTo>
                    <a:pt x="784852" y="1784602"/>
                  </a:lnTo>
                  <a:cubicBezTo>
                    <a:pt x="784852" y="1813493"/>
                    <a:pt x="761431" y="1836913"/>
                    <a:pt x="732540" y="1836913"/>
                  </a:cubicBezTo>
                  <a:lnTo>
                    <a:pt x="52311" y="1836913"/>
                  </a:lnTo>
                  <a:cubicBezTo>
                    <a:pt x="38437" y="1836913"/>
                    <a:pt x="25132" y="1831402"/>
                    <a:pt x="15322" y="1821592"/>
                  </a:cubicBezTo>
                  <a:cubicBezTo>
                    <a:pt x="5511" y="1811781"/>
                    <a:pt x="0" y="1798476"/>
                    <a:pt x="0" y="1784602"/>
                  </a:cubicBezTo>
                  <a:lnTo>
                    <a:pt x="0" y="52311"/>
                  </a:lnTo>
                  <a:cubicBezTo>
                    <a:pt x="0" y="38437"/>
                    <a:pt x="5511" y="25132"/>
                    <a:pt x="15322" y="15322"/>
                  </a:cubicBezTo>
                  <a:cubicBezTo>
                    <a:pt x="25132" y="5511"/>
                    <a:pt x="38437" y="0"/>
                    <a:pt x="52311"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5" id="15"/>
            <p:cNvSpPr txBox="true"/>
            <p:nvPr/>
          </p:nvSpPr>
          <p:spPr>
            <a:xfrm>
              <a:off x="0" y="-28575"/>
              <a:ext cx="784852" cy="1865488"/>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16" id="16"/>
          <p:cNvSpPr/>
          <p:nvPr/>
        </p:nvSpPr>
        <p:spPr>
          <a:xfrm>
            <a:off x="10041905" y="5105998"/>
            <a:ext cx="2328482" cy="0"/>
          </a:xfrm>
          <a:prstGeom prst="line">
            <a:avLst/>
          </a:prstGeom>
          <a:ln cap="flat" w="28575">
            <a:solidFill>
              <a:srgbClr val="FFFFFF"/>
            </a:solidFill>
            <a:prstDash val="solid"/>
            <a:headEnd type="none" len="sm" w="sm"/>
            <a:tailEnd type="none" len="sm" w="sm"/>
          </a:ln>
        </p:spPr>
      </p:sp>
      <p:sp>
        <p:nvSpPr>
          <p:cNvPr name="AutoShape 17" id="17"/>
          <p:cNvSpPr/>
          <p:nvPr/>
        </p:nvSpPr>
        <p:spPr>
          <a:xfrm>
            <a:off x="10022167" y="6378960"/>
            <a:ext cx="2328482" cy="0"/>
          </a:xfrm>
          <a:prstGeom prst="line">
            <a:avLst/>
          </a:prstGeom>
          <a:ln cap="flat" w="28575">
            <a:solidFill>
              <a:srgbClr val="FFFFFF"/>
            </a:solidFill>
            <a:prstDash val="solid"/>
            <a:headEnd type="none" len="sm" w="sm"/>
            <a:tailEnd type="none" len="sm" w="sm"/>
          </a:ln>
        </p:spPr>
      </p:sp>
      <p:sp>
        <p:nvSpPr>
          <p:cNvPr name="AutoShape 18" id="18"/>
          <p:cNvSpPr/>
          <p:nvPr/>
        </p:nvSpPr>
        <p:spPr>
          <a:xfrm>
            <a:off x="10002429" y="7918301"/>
            <a:ext cx="2328482" cy="0"/>
          </a:xfrm>
          <a:prstGeom prst="line">
            <a:avLst/>
          </a:prstGeom>
          <a:ln cap="flat" w="28575">
            <a:solidFill>
              <a:srgbClr val="FFFFFF"/>
            </a:solidFill>
            <a:prstDash val="solid"/>
            <a:headEnd type="none" len="sm" w="sm"/>
            <a:tailEnd type="none" len="sm" w="sm"/>
          </a:ln>
        </p:spPr>
      </p:sp>
      <p:grpSp>
        <p:nvGrpSpPr>
          <p:cNvPr name="Group 19" id="19"/>
          <p:cNvGrpSpPr/>
          <p:nvPr/>
        </p:nvGrpSpPr>
        <p:grpSpPr>
          <a:xfrm rot="0">
            <a:off x="9967881" y="3903343"/>
            <a:ext cx="2413361" cy="241336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gradFill>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a:prstDash val="dash"/>
              <a:miter/>
            </a:ln>
          </p:spPr>
        </p:sp>
        <p:sp>
          <p:nvSpPr>
            <p:cNvPr name="TextBox 21" id="21"/>
            <p:cNvSpPr txBox="true"/>
            <p:nvPr/>
          </p:nvSpPr>
          <p:spPr>
            <a:xfrm>
              <a:off x="76200" y="47625"/>
              <a:ext cx="660400" cy="688975"/>
            </a:xfrm>
            <a:prstGeom prst="rect">
              <a:avLst/>
            </a:prstGeom>
          </p:spPr>
          <p:txBody>
            <a:bodyPr anchor="ctr" rtlCol="false" tIns="50800" lIns="50800" bIns="50800" rIns="50800"/>
            <a:lstStyle/>
            <a:p>
              <a:pPr algn="ctr">
                <a:lnSpc>
                  <a:spcPts val="2987"/>
                </a:lnSpc>
              </a:pPr>
            </a:p>
          </p:txBody>
        </p:sp>
      </p:grpSp>
      <p:sp>
        <p:nvSpPr>
          <p:cNvPr name="TextBox 22" id="22"/>
          <p:cNvSpPr txBox="true"/>
          <p:nvPr/>
        </p:nvSpPr>
        <p:spPr>
          <a:xfrm rot="0">
            <a:off x="499281" y="722967"/>
            <a:ext cx="15647986" cy="736600"/>
          </a:xfrm>
          <a:prstGeom prst="rect">
            <a:avLst/>
          </a:prstGeom>
        </p:spPr>
        <p:txBody>
          <a:bodyPr anchor="t" rtlCol="false" tIns="0" lIns="0" bIns="0" rIns="0">
            <a:spAutoFit/>
          </a:bodyPr>
          <a:lstStyle/>
          <a:p>
            <a:pPr algn="l" marL="0" indent="0" lvl="0">
              <a:lnSpc>
                <a:spcPts val="5600"/>
              </a:lnSpc>
              <a:spcBef>
                <a:spcPct val="0"/>
              </a:spcBef>
            </a:pPr>
            <a:r>
              <a:rPr lang="en-US" b="true" sz="5000" spc="625">
                <a:solidFill>
                  <a:srgbClr val="FFFFFF"/>
                </a:solidFill>
                <a:latin typeface="Gotham Bold"/>
                <a:ea typeface="Gotham Bold"/>
                <a:cs typeface="Gotham Bold"/>
                <a:sym typeface="Gotham Bold"/>
              </a:rPr>
              <a:t>OVERVIEW DE LA FEMVOLUTION: </a:t>
            </a:r>
          </a:p>
        </p:txBody>
      </p:sp>
      <p:sp>
        <p:nvSpPr>
          <p:cNvPr name="TextBox 23" id="23"/>
          <p:cNvSpPr txBox="true"/>
          <p:nvPr/>
        </p:nvSpPr>
        <p:spPr>
          <a:xfrm rot="0">
            <a:off x="742252" y="3808093"/>
            <a:ext cx="3470346" cy="850900"/>
          </a:xfrm>
          <a:prstGeom prst="rect">
            <a:avLst/>
          </a:prstGeom>
        </p:spPr>
        <p:txBody>
          <a:bodyPr anchor="t" rtlCol="false" tIns="0" lIns="0" bIns="0" rIns="0">
            <a:spAutoFit/>
          </a:bodyPr>
          <a:lstStyle/>
          <a:p>
            <a:pPr algn="ctr" marL="0" indent="0" lvl="0">
              <a:lnSpc>
                <a:spcPts val="6800"/>
              </a:lnSpc>
            </a:pPr>
            <a:r>
              <a:rPr lang="en-US" b="true" sz="5000" spc="-50">
                <a:solidFill>
                  <a:srgbClr val="5197FF"/>
                </a:solidFill>
                <a:latin typeface="Gotham Bold"/>
                <a:ea typeface="Gotham Bold"/>
                <a:cs typeface="Gotham Bold"/>
                <a:sym typeface="Gotham Bold"/>
              </a:rPr>
              <a:t>61,64%*</a:t>
            </a:r>
          </a:p>
        </p:txBody>
      </p:sp>
      <p:sp>
        <p:nvSpPr>
          <p:cNvPr name="TextBox 24" id="24"/>
          <p:cNvSpPr txBox="true"/>
          <p:nvPr/>
        </p:nvSpPr>
        <p:spPr>
          <a:xfrm rot="0">
            <a:off x="856402" y="7114072"/>
            <a:ext cx="3422107" cy="1002030"/>
          </a:xfrm>
          <a:prstGeom prst="rect">
            <a:avLst/>
          </a:prstGeom>
        </p:spPr>
        <p:txBody>
          <a:bodyPr anchor="t" rtlCol="false" tIns="0" lIns="0" bIns="0" rIns="0">
            <a:spAutoFit/>
          </a:bodyPr>
          <a:lstStyle/>
          <a:p>
            <a:pPr algn="ctr" marL="0" indent="0" lvl="0">
              <a:lnSpc>
                <a:spcPts val="8160"/>
              </a:lnSpc>
            </a:pPr>
            <a:r>
              <a:rPr lang="en-US" b="true" sz="6000" spc="60">
                <a:solidFill>
                  <a:srgbClr val="5197FF"/>
                </a:solidFill>
                <a:latin typeface="Gotham Bold"/>
                <a:ea typeface="Gotham Bold"/>
                <a:cs typeface="Gotham Bold"/>
                <a:sym typeface="Gotham Bold"/>
              </a:rPr>
              <a:t>38,36%*</a:t>
            </a:r>
          </a:p>
        </p:txBody>
      </p:sp>
      <p:sp>
        <p:nvSpPr>
          <p:cNvPr name="TextBox 25" id="25"/>
          <p:cNvSpPr txBox="true"/>
          <p:nvPr/>
        </p:nvSpPr>
        <p:spPr>
          <a:xfrm rot="0">
            <a:off x="689017" y="5093130"/>
            <a:ext cx="3466431" cy="993140"/>
          </a:xfrm>
          <a:prstGeom prst="rect">
            <a:avLst/>
          </a:prstGeom>
        </p:spPr>
        <p:txBody>
          <a:bodyPr anchor="t" rtlCol="false" tIns="0" lIns="0" bIns="0" rIns="0">
            <a:spAutoFit/>
          </a:bodyPr>
          <a:lstStyle/>
          <a:p>
            <a:pPr algn="ctr" marL="0" indent="0" lvl="0">
              <a:lnSpc>
                <a:spcPts val="2680"/>
              </a:lnSpc>
              <a:spcBef>
                <a:spcPct val="0"/>
              </a:spcBef>
            </a:pPr>
            <a:r>
              <a:rPr lang="en-US" sz="2000" spc="44">
                <a:solidFill>
                  <a:srgbClr val="FFFFFF"/>
                </a:solidFill>
                <a:latin typeface="Open Sans"/>
                <a:ea typeface="Open Sans"/>
                <a:cs typeface="Open Sans"/>
                <a:sym typeface="Open Sans"/>
              </a:rPr>
              <a:t>porcentaje de listeners que escuchan a artistas masculinos</a:t>
            </a:r>
          </a:p>
        </p:txBody>
      </p:sp>
      <p:sp>
        <p:nvSpPr>
          <p:cNvPr name="TextBox 26" id="26"/>
          <p:cNvSpPr txBox="true"/>
          <p:nvPr/>
        </p:nvSpPr>
        <p:spPr>
          <a:xfrm rot="0">
            <a:off x="689017" y="8151003"/>
            <a:ext cx="3466431" cy="993140"/>
          </a:xfrm>
          <a:prstGeom prst="rect">
            <a:avLst/>
          </a:prstGeom>
        </p:spPr>
        <p:txBody>
          <a:bodyPr anchor="t" rtlCol="false" tIns="0" lIns="0" bIns="0" rIns="0">
            <a:spAutoFit/>
          </a:bodyPr>
          <a:lstStyle/>
          <a:p>
            <a:pPr algn="ctr" marL="0" indent="0" lvl="0">
              <a:lnSpc>
                <a:spcPts val="2680"/>
              </a:lnSpc>
              <a:spcBef>
                <a:spcPct val="0"/>
              </a:spcBef>
            </a:pPr>
            <a:r>
              <a:rPr lang="en-US" sz="2000" spc="44">
                <a:solidFill>
                  <a:srgbClr val="FFFFFF"/>
                </a:solidFill>
                <a:latin typeface="Open Sans"/>
                <a:ea typeface="Open Sans"/>
                <a:cs typeface="Open Sans"/>
                <a:sym typeface="Open Sans"/>
              </a:rPr>
              <a:t>porcentaje de listeners que escuchan a artistas femininas.</a:t>
            </a:r>
          </a:p>
        </p:txBody>
      </p:sp>
      <p:sp>
        <p:nvSpPr>
          <p:cNvPr name="TextBox 27" id="27"/>
          <p:cNvSpPr txBox="true"/>
          <p:nvPr/>
        </p:nvSpPr>
        <p:spPr>
          <a:xfrm rot="0">
            <a:off x="1989861" y="6231178"/>
            <a:ext cx="860828" cy="587037"/>
          </a:xfrm>
          <a:prstGeom prst="rect">
            <a:avLst/>
          </a:prstGeom>
        </p:spPr>
        <p:txBody>
          <a:bodyPr anchor="t" rtlCol="false" tIns="0" lIns="0" bIns="0" rIns="0">
            <a:spAutoFit/>
          </a:bodyPr>
          <a:lstStyle/>
          <a:p>
            <a:pPr algn="ctr" marL="0" indent="0" lvl="0">
              <a:lnSpc>
                <a:spcPts val="4732"/>
              </a:lnSpc>
            </a:pPr>
            <a:r>
              <a:rPr lang="en-US" b="true" sz="3479" spc="34">
                <a:solidFill>
                  <a:srgbClr val="FFFFFF"/>
                </a:solidFill>
                <a:latin typeface="Gotham Bold"/>
                <a:ea typeface="Gotham Bold"/>
                <a:cs typeface="Gotham Bold"/>
                <a:sym typeface="Gotham Bold"/>
              </a:rPr>
              <a:t>VS</a:t>
            </a:r>
          </a:p>
        </p:txBody>
      </p:sp>
      <p:sp>
        <p:nvSpPr>
          <p:cNvPr name="TextBox 28" id="28"/>
          <p:cNvSpPr txBox="true"/>
          <p:nvPr/>
        </p:nvSpPr>
        <p:spPr>
          <a:xfrm rot="0">
            <a:off x="499281" y="2147296"/>
            <a:ext cx="3845903" cy="1326515"/>
          </a:xfrm>
          <a:prstGeom prst="rect">
            <a:avLst/>
          </a:prstGeom>
        </p:spPr>
        <p:txBody>
          <a:bodyPr anchor="t" rtlCol="false" tIns="0" lIns="0" bIns="0" rIns="0">
            <a:spAutoFit/>
          </a:bodyPr>
          <a:lstStyle/>
          <a:p>
            <a:pPr algn="ctr" marL="0" indent="0" lvl="0">
              <a:lnSpc>
                <a:spcPts val="2680"/>
              </a:lnSpc>
              <a:spcBef>
                <a:spcPct val="0"/>
              </a:spcBef>
            </a:pPr>
            <a:r>
              <a:rPr lang="en-US" sz="2000" spc="44">
                <a:solidFill>
                  <a:srgbClr val="FFFFFF"/>
                </a:solidFill>
                <a:latin typeface="Open Sans"/>
                <a:ea typeface="Open Sans"/>
                <a:cs typeface="Open Sans"/>
                <a:sym typeface="Open Sans"/>
              </a:rPr>
              <a:t>Los artistas masculinos en los géneros seleccionados, siguen obteniendo un % mayor de oyentes.   </a:t>
            </a:r>
          </a:p>
        </p:txBody>
      </p:sp>
      <p:sp>
        <p:nvSpPr>
          <p:cNvPr name="TextBox 29" id="29"/>
          <p:cNvSpPr txBox="true"/>
          <p:nvPr/>
        </p:nvSpPr>
        <p:spPr>
          <a:xfrm rot="0">
            <a:off x="5924719" y="3594611"/>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FF65AD"/>
                </a:solidFill>
                <a:latin typeface="Gotham Bold"/>
                <a:ea typeface="Gotham Bold"/>
                <a:cs typeface="Gotham Bold"/>
                <a:sym typeface="Gotham Bold"/>
              </a:rPr>
              <a:t>POP</a:t>
            </a:r>
          </a:p>
        </p:txBody>
      </p:sp>
      <p:sp>
        <p:nvSpPr>
          <p:cNvPr name="TextBox 30" id="30"/>
          <p:cNvSpPr txBox="true"/>
          <p:nvPr/>
        </p:nvSpPr>
        <p:spPr>
          <a:xfrm rot="0">
            <a:off x="5924719" y="5009215"/>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0CC0DF"/>
                </a:solidFill>
                <a:latin typeface="Gotham Bold"/>
                <a:ea typeface="Gotham Bold"/>
                <a:cs typeface="Gotham Bold"/>
                <a:sym typeface="Gotham Bold"/>
              </a:rPr>
              <a:t>ROCK</a:t>
            </a:r>
          </a:p>
        </p:txBody>
      </p:sp>
      <p:sp>
        <p:nvSpPr>
          <p:cNvPr name="TextBox 31" id="31"/>
          <p:cNvSpPr txBox="true"/>
          <p:nvPr/>
        </p:nvSpPr>
        <p:spPr>
          <a:xfrm rot="0">
            <a:off x="5924719" y="6499126"/>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59D84C"/>
                </a:solidFill>
                <a:latin typeface="Gotham Bold"/>
                <a:ea typeface="Gotham Bold"/>
                <a:cs typeface="Gotham Bold"/>
                <a:sym typeface="Gotham Bold"/>
              </a:rPr>
              <a:t>HIP HOP</a:t>
            </a:r>
          </a:p>
        </p:txBody>
      </p:sp>
      <p:sp>
        <p:nvSpPr>
          <p:cNvPr name="TextBox 32" id="32"/>
          <p:cNvSpPr txBox="true"/>
          <p:nvPr/>
        </p:nvSpPr>
        <p:spPr>
          <a:xfrm rot="0">
            <a:off x="5924719" y="2284618"/>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FFDE59"/>
                </a:solidFill>
                <a:latin typeface="Gotham Bold"/>
                <a:ea typeface="Gotham Bold"/>
                <a:cs typeface="Gotham Bold"/>
                <a:sym typeface="Gotham Bold"/>
              </a:rPr>
              <a:t>LATINO</a:t>
            </a:r>
          </a:p>
        </p:txBody>
      </p:sp>
      <p:sp>
        <p:nvSpPr>
          <p:cNvPr name="TextBox 33" id="33"/>
          <p:cNvSpPr txBox="true"/>
          <p:nvPr/>
        </p:nvSpPr>
        <p:spPr>
          <a:xfrm rot="0">
            <a:off x="5924719" y="4049118"/>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FF65AD"/>
                </a:solidFill>
                <a:latin typeface="Gotham Bold"/>
                <a:ea typeface="Gotham Bold"/>
                <a:cs typeface="Gotham Bold"/>
                <a:sym typeface="Gotham Bold"/>
              </a:rPr>
              <a:t>39,74%</a:t>
            </a:r>
          </a:p>
        </p:txBody>
      </p:sp>
      <p:sp>
        <p:nvSpPr>
          <p:cNvPr name="TextBox 34" id="34"/>
          <p:cNvSpPr txBox="true"/>
          <p:nvPr/>
        </p:nvSpPr>
        <p:spPr>
          <a:xfrm rot="0">
            <a:off x="5924719" y="5537093"/>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0CC0DF"/>
                </a:solidFill>
                <a:latin typeface="Gotham Bold"/>
                <a:ea typeface="Gotham Bold"/>
                <a:cs typeface="Gotham Bold"/>
                <a:sym typeface="Gotham Bold"/>
              </a:rPr>
              <a:t>19,82% </a:t>
            </a:r>
          </a:p>
        </p:txBody>
      </p:sp>
      <p:sp>
        <p:nvSpPr>
          <p:cNvPr name="TextBox 35" id="35"/>
          <p:cNvSpPr txBox="true"/>
          <p:nvPr/>
        </p:nvSpPr>
        <p:spPr>
          <a:xfrm rot="0">
            <a:off x="5924719" y="2831153"/>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FFDE59"/>
                </a:solidFill>
                <a:latin typeface="Gotham Bold"/>
                <a:ea typeface="Gotham Bold"/>
                <a:cs typeface="Gotham Bold"/>
                <a:sym typeface="Gotham Bold"/>
              </a:rPr>
              <a:t>43,37% </a:t>
            </a:r>
          </a:p>
        </p:txBody>
      </p:sp>
      <p:sp>
        <p:nvSpPr>
          <p:cNvPr name="TextBox 36" id="36"/>
          <p:cNvSpPr txBox="true"/>
          <p:nvPr/>
        </p:nvSpPr>
        <p:spPr>
          <a:xfrm rot="0">
            <a:off x="5924719" y="7005580"/>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59D84C"/>
                </a:solidFill>
                <a:latin typeface="Gotham Bold"/>
                <a:ea typeface="Gotham Bold"/>
                <a:cs typeface="Gotham Bold"/>
                <a:sym typeface="Gotham Bold"/>
              </a:rPr>
              <a:t>18,72% </a:t>
            </a:r>
          </a:p>
        </p:txBody>
      </p:sp>
      <p:sp>
        <p:nvSpPr>
          <p:cNvPr name="TextBox 37" id="37"/>
          <p:cNvSpPr txBox="true"/>
          <p:nvPr/>
        </p:nvSpPr>
        <p:spPr>
          <a:xfrm rot="0">
            <a:off x="4668477" y="8087527"/>
            <a:ext cx="4829127" cy="1252093"/>
          </a:xfrm>
          <a:prstGeom prst="rect">
            <a:avLst/>
          </a:prstGeom>
        </p:spPr>
        <p:txBody>
          <a:bodyPr anchor="t" rtlCol="false" tIns="0" lIns="0" bIns="0" rIns="0">
            <a:spAutoFit/>
          </a:bodyPr>
          <a:lstStyle/>
          <a:p>
            <a:pPr algn="ctr" marL="0" indent="0" lvl="0">
              <a:lnSpc>
                <a:spcPts val="2546"/>
              </a:lnSpc>
              <a:spcBef>
                <a:spcPct val="0"/>
              </a:spcBef>
            </a:pPr>
            <a:r>
              <a:rPr lang="en-US" sz="1900" spc="41">
                <a:solidFill>
                  <a:srgbClr val="FFFFFF"/>
                </a:solidFill>
                <a:latin typeface="Open Sans"/>
                <a:ea typeface="Open Sans"/>
                <a:cs typeface="Open Sans"/>
                <a:sym typeface="Open Sans"/>
              </a:rPr>
              <a:t>Y las mujeres artistas acumulan </a:t>
            </a:r>
            <a:r>
              <a:rPr lang="en-US" b="true" sz="1900" spc="41">
                <a:solidFill>
                  <a:srgbClr val="FFFFFF"/>
                </a:solidFill>
                <a:latin typeface="Open Sans Bold"/>
                <a:ea typeface="Open Sans Bold"/>
                <a:cs typeface="Open Sans Bold"/>
                <a:sym typeface="Open Sans Bold"/>
              </a:rPr>
              <a:t>menos listeners/oyentes </a:t>
            </a:r>
            <a:r>
              <a:rPr lang="en-US" sz="1900" spc="41">
                <a:solidFill>
                  <a:srgbClr val="FFFFFF"/>
                </a:solidFill>
                <a:latin typeface="Open Sans"/>
                <a:ea typeface="Open Sans"/>
                <a:cs typeface="Open Sans"/>
                <a:sym typeface="Open Sans"/>
              </a:rPr>
              <a:t>en todos los géneros musicales, siendo el “latino” el que tiene un % más alto y “hip hop” el menor. </a:t>
            </a:r>
          </a:p>
        </p:txBody>
      </p:sp>
      <p:sp>
        <p:nvSpPr>
          <p:cNvPr name="TextBox 38" id="38"/>
          <p:cNvSpPr txBox="true"/>
          <p:nvPr/>
        </p:nvSpPr>
        <p:spPr>
          <a:xfrm rot="0">
            <a:off x="10158364" y="3930352"/>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FF65AD"/>
                </a:solidFill>
                <a:latin typeface="Gotham Bold"/>
                <a:ea typeface="Gotham Bold"/>
                <a:cs typeface="Gotham Bold"/>
                <a:sym typeface="Gotham Bold"/>
              </a:rPr>
              <a:t>POP</a:t>
            </a:r>
          </a:p>
        </p:txBody>
      </p:sp>
      <p:sp>
        <p:nvSpPr>
          <p:cNvPr name="TextBox 39" id="39"/>
          <p:cNvSpPr txBox="true"/>
          <p:nvPr/>
        </p:nvSpPr>
        <p:spPr>
          <a:xfrm rot="0">
            <a:off x="10158364" y="8008788"/>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0CC0DF"/>
                </a:solidFill>
                <a:latin typeface="Gotham Bold"/>
                <a:ea typeface="Gotham Bold"/>
                <a:cs typeface="Gotham Bold"/>
                <a:sym typeface="Gotham Bold"/>
              </a:rPr>
              <a:t>ROCK</a:t>
            </a:r>
          </a:p>
        </p:txBody>
      </p:sp>
      <p:sp>
        <p:nvSpPr>
          <p:cNvPr name="TextBox 40" id="40"/>
          <p:cNvSpPr txBox="true"/>
          <p:nvPr/>
        </p:nvSpPr>
        <p:spPr>
          <a:xfrm rot="0">
            <a:off x="10146517" y="6568164"/>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59D84C"/>
                </a:solidFill>
                <a:latin typeface="Gotham Bold"/>
                <a:ea typeface="Gotham Bold"/>
                <a:cs typeface="Gotham Bold"/>
                <a:sym typeface="Gotham Bold"/>
              </a:rPr>
              <a:t>HIP HOP</a:t>
            </a:r>
          </a:p>
        </p:txBody>
      </p:sp>
      <p:sp>
        <p:nvSpPr>
          <p:cNvPr name="TextBox 41" id="41"/>
          <p:cNvSpPr txBox="true"/>
          <p:nvPr/>
        </p:nvSpPr>
        <p:spPr>
          <a:xfrm rot="0">
            <a:off x="10158364" y="5197735"/>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FFDE59"/>
                </a:solidFill>
                <a:latin typeface="Gotham Bold"/>
                <a:ea typeface="Gotham Bold"/>
                <a:cs typeface="Gotham Bold"/>
                <a:sym typeface="Gotham Bold"/>
              </a:rPr>
              <a:t>LATINO</a:t>
            </a:r>
          </a:p>
        </p:txBody>
      </p:sp>
      <p:sp>
        <p:nvSpPr>
          <p:cNvPr name="TextBox 42" id="42"/>
          <p:cNvSpPr txBox="true"/>
          <p:nvPr/>
        </p:nvSpPr>
        <p:spPr>
          <a:xfrm rot="0">
            <a:off x="10158364" y="4384859"/>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FF65AD"/>
                </a:solidFill>
                <a:latin typeface="Gotham Bold"/>
                <a:ea typeface="Gotham Bold"/>
                <a:cs typeface="Gotham Bold"/>
                <a:sym typeface="Gotham Bold"/>
              </a:rPr>
              <a:t>56,94%</a:t>
            </a:r>
          </a:p>
        </p:txBody>
      </p:sp>
      <p:sp>
        <p:nvSpPr>
          <p:cNvPr name="TextBox 43" id="43"/>
          <p:cNvSpPr txBox="true"/>
          <p:nvPr/>
        </p:nvSpPr>
        <p:spPr>
          <a:xfrm rot="0">
            <a:off x="10158364" y="8536667"/>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0CC0DF"/>
                </a:solidFill>
                <a:latin typeface="Gotham Bold"/>
                <a:ea typeface="Gotham Bold"/>
                <a:cs typeface="Gotham Bold"/>
                <a:sym typeface="Gotham Bold"/>
              </a:rPr>
              <a:t>13,57% </a:t>
            </a:r>
          </a:p>
        </p:txBody>
      </p:sp>
      <p:sp>
        <p:nvSpPr>
          <p:cNvPr name="TextBox 44" id="44"/>
          <p:cNvSpPr txBox="true"/>
          <p:nvPr/>
        </p:nvSpPr>
        <p:spPr>
          <a:xfrm rot="0">
            <a:off x="10158364" y="5744270"/>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FFDE59"/>
                </a:solidFill>
                <a:latin typeface="Gotham Bold"/>
                <a:ea typeface="Gotham Bold"/>
                <a:cs typeface="Gotham Bold"/>
                <a:sym typeface="Gotham Bold"/>
              </a:rPr>
              <a:t>55,85% </a:t>
            </a:r>
          </a:p>
        </p:txBody>
      </p:sp>
      <p:sp>
        <p:nvSpPr>
          <p:cNvPr name="TextBox 45" id="45"/>
          <p:cNvSpPr txBox="true"/>
          <p:nvPr/>
        </p:nvSpPr>
        <p:spPr>
          <a:xfrm rot="0">
            <a:off x="10146517" y="7074618"/>
            <a:ext cx="2056088" cy="495327"/>
          </a:xfrm>
          <a:prstGeom prst="rect">
            <a:avLst/>
          </a:prstGeom>
        </p:spPr>
        <p:txBody>
          <a:bodyPr anchor="t" rtlCol="false" tIns="0" lIns="0" bIns="0" rIns="0">
            <a:spAutoFit/>
          </a:bodyPr>
          <a:lstStyle/>
          <a:p>
            <a:pPr algn="ctr" marL="0" indent="0" lvl="0">
              <a:lnSpc>
                <a:spcPts val="4028"/>
              </a:lnSpc>
            </a:pPr>
            <a:r>
              <a:rPr lang="en-US" b="true" sz="2962" spc="-29">
                <a:solidFill>
                  <a:srgbClr val="59D84C"/>
                </a:solidFill>
                <a:latin typeface="Gotham Bold"/>
                <a:ea typeface="Gotham Bold"/>
                <a:cs typeface="Gotham Bold"/>
                <a:sym typeface="Gotham Bold"/>
              </a:rPr>
              <a:t>14,31% </a:t>
            </a:r>
          </a:p>
        </p:txBody>
      </p:sp>
      <p:sp>
        <p:nvSpPr>
          <p:cNvPr name="TextBox 46" id="46"/>
          <p:cNvSpPr txBox="true"/>
          <p:nvPr/>
        </p:nvSpPr>
        <p:spPr>
          <a:xfrm rot="0">
            <a:off x="8771844" y="2021542"/>
            <a:ext cx="4829127" cy="1250950"/>
          </a:xfrm>
          <a:prstGeom prst="rect">
            <a:avLst/>
          </a:prstGeom>
        </p:spPr>
        <p:txBody>
          <a:bodyPr anchor="t" rtlCol="false" tIns="0" lIns="0" bIns="0" rIns="0">
            <a:spAutoFit/>
          </a:bodyPr>
          <a:lstStyle/>
          <a:p>
            <a:pPr algn="ctr">
              <a:lnSpc>
                <a:spcPts val="3349"/>
              </a:lnSpc>
            </a:pPr>
            <a:r>
              <a:rPr lang="en-US" sz="2499" spc="54">
                <a:solidFill>
                  <a:srgbClr val="FFFFFF"/>
                </a:solidFill>
                <a:latin typeface="Open Sans"/>
                <a:ea typeface="Open Sans"/>
                <a:cs typeface="Open Sans"/>
                <a:sym typeface="Open Sans"/>
              </a:rPr>
              <a:t>Pero... </a:t>
            </a:r>
          </a:p>
          <a:p>
            <a:pPr algn="ctr" marL="0" indent="0" lvl="0">
              <a:lnSpc>
                <a:spcPts val="3349"/>
              </a:lnSpc>
              <a:spcBef>
                <a:spcPct val="0"/>
              </a:spcBef>
            </a:pPr>
            <a:r>
              <a:rPr lang="en-US" sz="2499" spc="54">
                <a:solidFill>
                  <a:srgbClr val="FFFFFF"/>
                </a:solidFill>
                <a:latin typeface="Open Sans"/>
                <a:ea typeface="Open Sans"/>
                <a:cs typeface="Open Sans"/>
                <a:sym typeface="Open Sans"/>
              </a:rPr>
              <a:t>¿Qué pasa sin nos fijamos en las </a:t>
            </a:r>
            <a:r>
              <a:rPr lang="en-US" b="true" sz="2499" spc="54">
                <a:solidFill>
                  <a:srgbClr val="FFFFFF"/>
                </a:solidFill>
                <a:latin typeface="Open Sans Bold"/>
                <a:ea typeface="Open Sans Bold"/>
                <a:cs typeface="Open Sans Bold"/>
                <a:sym typeface="Open Sans Bold"/>
              </a:rPr>
              <a:t>reproducciones</a:t>
            </a:r>
            <a:r>
              <a:rPr lang="en-US" sz="2499" spc="54">
                <a:solidFill>
                  <a:srgbClr val="FFFFFF"/>
                </a:solidFill>
                <a:latin typeface="Open Sans"/>
                <a:ea typeface="Open Sans"/>
                <a:cs typeface="Open Sans"/>
                <a:sym typeface="Open Sans"/>
              </a:rPr>
              <a:t>?</a:t>
            </a:r>
          </a:p>
        </p:txBody>
      </p:sp>
      <p:sp>
        <p:nvSpPr>
          <p:cNvPr name="TextBox 47" id="47"/>
          <p:cNvSpPr txBox="true"/>
          <p:nvPr/>
        </p:nvSpPr>
        <p:spPr>
          <a:xfrm rot="0">
            <a:off x="12876350" y="4811913"/>
            <a:ext cx="4829127" cy="2845816"/>
          </a:xfrm>
          <a:prstGeom prst="rect">
            <a:avLst/>
          </a:prstGeom>
        </p:spPr>
        <p:txBody>
          <a:bodyPr anchor="t" rtlCol="false" tIns="0" lIns="0" bIns="0" rIns="0">
            <a:spAutoFit/>
          </a:bodyPr>
          <a:lstStyle/>
          <a:p>
            <a:pPr algn="ctr" marL="0" indent="0" lvl="0">
              <a:lnSpc>
                <a:spcPts val="3751"/>
              </a:lnSpc>
              <a:spcBef>
                <a:spcPct val="0"/>
              </a:spcBef>
            </a:pPr>
            <a:r>
              <a:rPr lang="en-US" sz="2799" spc="61">
                <a:solidFill>
                  <a:srgbClr val="FFFFFF"/>
                </a:solidFill>
                <a:latin typeface="Open Sans"/>
                <a:ea typeface="Open Sans"/>
                <a:cs typeface="Open Sans"/>
                <a:sym typeface="Open Sans"/>
              </a:rPr>
              <a:t>Las  voces femeninas en los géneros “Pop” y “latino” </a:t>
            </a:r>
            <a:r>
              <a:rPr lang="en-US" b="true" sz="2799" spc="61">
                <a:solidFill>
                  <a:srgbClr val="FFFFFF"/>
                </a:solidFill>
                <a:latin typeface="Open Sans Bold"/>
                <a:ea typeface="Open Sans Bold"/>
                <a:cs typeface="Open Sans Bold"/>
                <a:sym typeface="Open Sans Bold"/>
              </a:rPr>
              <a:t>son más escuchadas</a:t>
            </a:r>
            <a:r>
              <a:rPr lang="en-US" sz="2799" spc="61">
                <a:solidFill>
                  <a:srgbClr val="FFFFFF"/>
                </a:solidFill>
                <a:latin typeface="Open Sans"/>
                <a:ea typeface="Open Sans"/>
                <a:cs typeface="Open Sans"/>
                <a:sym typeface="Open Sans"/>
              </a:rPr>
              <a:t>, a pesar de que el usuario </a:t>
            </a:r>
            <a:r>
              <a:rPr lang="en-US" b="true" sz="2799" spc="61">
                <a:solidFill>
                  <a:srgbClr val="FFFFFF"/>
                </a:solidFill>
                <a:latin typeface="Open Sans Bold"/>
                <a:ea typeface="Open Sans Bold"/>
                <a:cs typeface="Open Sans Bold"/>
                <a:sym typeface="Open Sans Bold"/>
              </a:rPr>
              <a:t>no tiende a “seguirlas”</a:t>
            </a:r>
            <a:r>
              <a:rPr lang="en-US" sz="2799" spc="61">
                <a:solidFill>
                  <a:srgbClr val="FFFFFF"/>
                </a:solidFill>
                <a:latin typeface="Open Sans"/>
                <a:ea typeface="Open Sans"/>
                <a:cs typeface="Open Sans"/>
                <a:sym typeface="Open Sans"/>
              </a:rPr>
              <a:t> como artistas.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3362258"/>
            <a:ext cx="4964236" cy="7267768"/>
          </a:xfrm>
          <a:custGeom>
            <a:avLst/>
            <a:gdLst/>
            <a:ahLst/>
            <a:cxnLst/>
            <a:rect r="r" b="b" t="t" l="l"/>
            <a:pathLst>
              <a:path h="7267768" w="4964236">
                <a:moveTo>
                  <a:pt x="0" y="0"/>
                </a:moveTo>
                <a:lnTo>
                  <a:pt x="4964236" y="0"/>
                </a:lnTo>
                <a:lnTo>
                  <a:pt x="4964236" y="7267768"/>
                </a:lnTo>
                <a:lnTo>
                  <a:pt x="0" y="7267768"/>
                </a:lnTo>
                <a:lnTo>
                  <a:pt x="0" y="0"/>
                </a:lnTo>
                <a:close/>
              </a:path>
            </a:pathLst>
          </a:custGeom>
          <a:blipFill>
            <a:blip r:embed="rId2"/>
            <a:stretch>
              <a:fillRect l="-119603" t="0" r="0" b="0"/>
            </a:stretch>
          </a:blipFill>
        </p:spPr>
      </p:sp>
      <p:grpSp>
        <p:nvGrpSpPr>
          <p:cNvPr name="Group 3" id="3"/>
          <p:cNvGrpSpPr/>
          <p:nvPr/>
        </p:nvGrpSpPr>
        <p:grpSpPr>
          <a:xfrm rot="0">
            <a:off x="3903084" y="3054858"/>
            <a:ext cx="714898" cy="7148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grpSp>
        <p:nvGrpSpPr>
          <p:cNvPr name="Group 6" id="6"/>
          <p:cNvGrpSpPr/>
          <p:nvPr/>
        </p:nvGrpSpPr>
        <p:grpSpPr>
          <a:xfrm rot="0">
            <a:off x="3903084" y="4647162"/>
            <a:ext cx="714898" cy="71489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Freeform 9" id="9"/>
          <p:cNvSpPr/>
          <p:nvPr/>
        </p:nvSpPr>
        <p:spPr>
          <a:xfrm flipH="false" flipV="false" rot="0">
            <a:off x="4016131" y="3098844"/>
            <a:ext cx="488803" cy="475697"/>
          </a:xfrm>
          <a:custGeom>
            <a:avLst/>
            <a:gdLst/>
            <a:ahLst/>
            <a:cxnLst/>
            <a:rect r="r" b="b" t="t" l="l"/>
            <a:pathLst>
              <a:path h="475697" w="488803">
                <a:moveTo>
                  <a:pt x="0" y="0"/>
                </a:moveTo>
                <a:lnTo>
                  <a:pt x="488803" y="0"/>
                </a:lnTo>
                <a:lnTo>
                  <a:pt x="488803" y="475697"/>
                </a:lnTo>
                <a:lnTo>
                  <a:pt x="0" y="475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0">
            <a:off x="4043243" y="4778268"/>
            <a:ext cx="434579" cy="452687"/>
          </a:xfrm>
          <a:custGeom>
            <a:avLst/>
            <a:gdLst/>
            <a:ahLst/>
            <a:cxnLst/>
            <a:rect r="r" b="b" t="t" l="l"/>
            <a:pathLst>
              <a:path h="452687" w="434579">
                <a:moveTo>
                  <a:pt x="0" y="0"/>
                </a:moveTo>
                <a:lnTo>
                  <a:pt x="434579" y="0"/>
                </a:lnTo>
                <a:lnTo>
                  <a:pt x="434579" y="452687"/>
                </a:lnTo>
                <a:lnTo>
                  <a:pt x="0" y="4526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1" id="11"/>
          <p:cNvSpPr txBox="true"/>
          <p:nvPr/>
        </p:nvSpPr>
        <p:spPr>
          <a:xfrm rot="0">
            <a:off x="616531" y="1340740"/>
            <a:ext cx="15272597" cy="868763"/>
          </a:xfrm>
          <a:prstGeom prst="rect">
            <a:avLst/>
          </a:prstGeom>
        </p:spPr>
        <p:txBody>
          <a:bodyPr anchor="t" rtlCol="false" tIns="0" lIns="0" bIns="0" rIns="0">
            <a:spAutoFit/>
          </a:bodyPr>
          <a:lstStyle/>
          <a:p>
            <a:pPr algn="l" marL="0" indent="0" lvl="0">
              <a:lnSpc>
                <a:spcPts val="6771"/>
              </a:lnSpc>
              <a:spcBef>
                <a:spcPct val="0"/>
              </a:spcBef>
            </a:pPr>
            <a:r>
              <a:rPr lang="en-US" b="true" sz="6046" spc="755">
                <a:solidFill>
                  <a:srgbClr val="FFFFFF"/>
                </a:solidFill>
                <a:latin typeface="Gotham Bold"/>
                <a:ea typeface="Gotham Bold"/>
                <a:cs typeface="Gotham Bold"/>
                <a:sym typeface="Gotham Bold"/>
              </a:rPr>
              <a:t>CONCLUSIONES:</a:t>
            </a:r>
          </a:p>
        </p:txBody>
      </p:sp>
      <p:grpSp>
        <p:nvGrpSpPr>
          <p:cNvPr name="Group 12" id="12"/>
          <p:cNvGrpSpPr/>
          <p:nvPr/>
        </p:nvGrpSpPr>
        <p:grpSpPr>
          <a:xfrm rot="0">
            <a:off x="3903084" y="6272968"/>
            <a:ext cx="714898" cy="71489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Freeform 15" id="15"/>
          <p:cNvSpPr/>
          <p:nvPr/>
        </p:nvSpPr>
        <p:spPr>
          <a:xfrm flipH="false" flipV="false" rot="0">
            <a:off x="4016131" y="6316954"/>
            <a:ext cx="488803" cy="475697"/>
          </a:xfrm>
          <a:custGeom>
            <a:avLst/>
            <a:gdLst/>
            <a:ahLst/>
            <a:cxnLst/>
            <a:rect r="r" b="b" t="t" l="l"/>
            <a:pathLst>
              <a:path h="475697" w="488803">
                <a:moveTo>
                  <a:pt x="0" y="0"/>
                </a:moveTo>
                <a:lnTo>
                  <a:pt x="488803" y="0"/>
                </a:lnTo>
                <a:lnTo>
                  <a:pt x="488803" y="475697"/>
                </a:lnTo>
                <a:lnTo>
                  <a:pt x="0" y="475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6" id="16"/>
          <p:cNvGrpSpPr/>
          <p:nvPr/>
        </p:nvGrpSpPr>
        <p:grpSpPr>
          <a:xfrm rot="0">
            <a:off x="3903084" y="7728006"/>
            <a:ext cx="714898" cy="71489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Freeform 19" id="19"/>
          <p:cNvSpPr/>
          <p:nvPr/>
        </p:nvSpPr>
        <p:spPr>
          <a:xfrm flipH="false" flipV="false" rot="0">
            <a:off x="4043243" y="7859112"/>
            <a:ext cx="434579" cy="452687"/>
          </a:xfrm>
          <a:custGeom>
            <a:avLst/>
            <a:gdLst/>
            <a:ahLst/>
            <a:cxnLst/>
            <a:rect r="r" b="b" t="t" l="l"/>
            <a:pathLst>
              <a:path h="452687" w="434579">
                <a:moveTo>
                  <a:pt x="0" y="0"/>
                </a:moveTo>
                <a:lnTo>
                  <a:pt x="434579" y="0"/>
                </a:lnTo>
                <a:lnTo>
                  <a:pt x="434579" y="452686"/>
                </a:lnTo>
                <a:lnTo>
                  <a:pt x="0" y="4526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0" id="20"/>
          <p:cNvSpPr txBox="true"/>
          <p:nvPr/>
        </p:nvSpPr>
        <p:spPr>
          <a:xfrm rot="0">
            <a:off x="4909785" y="2896996"/>
            <a:ext cx="12219238" cy="1326515"/>
          </a:xfrm>
          <a:prstGeom prst="rect">
            <a:avLst/>
          </a:prstGeom>
        </p:spPr>
        <p:txBody>
          <a:bodyPr anchor="t" rtlCol="false" tIns="0" lIns="0" bIns="0" rIns="0">
            <a:spAutoFit/>
          </a:bodyPr>
          <a:lstStyle/>
          <a:p>
            <a:pPr algn="l">
              <a:lnSpc>
                <a:spcPts val="2679"/>
              </a:lnSpc>
              <a:spcBef>
                <a:spcPct val="0"/>
              </a:spcBef>
            </a:pPr>
            <a:r>
              <a:rPr lang="en-US" b="true" sz="1999" spc="43">
                <a:solidFill>
                  <a:srgbClr val="FFFFFF"/>
                </a:solidFill>
                <a:latin typeface="Open Sans Bold"/>
                <a:ea typeface="Open Sans Bold"/>
                <a:cs typeface="Open Sans Bold"/>
                <a:sym typeface="Open Sans Bold"/>
              </a:rPr>
              <a:t>Predominio del género pop y las voces femeninas: </a:t>
            </a:r>
            <a:r>
              <a:rPr lang="en-US" sz="1999" spc="43">
                <a:solidFill>
                  <a:srgbClr val="FFFFFF"/>
                </a:solidFill>
                <a:latin typeface="Open Sans"/>
                <a:ea typeface="Open Sans"/>
                <a:cs typeface="Open Sans"/>
                <a:sym typeface="Open Sans"/>
              </a:rPr>
              <a:t>el género pop lidera con 87 millones de reproducciones totales y es el género con el promedio más alto de reproducciones a pesar de ser el que menos artistas hay. También es el género musical que más ha crecido en reproducciones de artistas femeninas, alcanzando un aumento de 275 mil millones de reproducciones.</a:t>
            </a:r>
          </a:p>
        </p:txBody>
      </p:sp>
      <p:sp>
        <p:nvSpPr>
          <p:cNvPr name="TextBox 21" id="21"/>
          <p:cNvSpPr txBox="true"/>
          <p:nvPr/>
        </p:nvSpPr>
        <p:spPr>
          <a:xfrm rot="0">
            <a:off x="4909785" y="4517828"/>
            <a:ext cx="12219238" cy="1326515"/>
          </a:xfrm>
          <a:prstGeom prst="rect">
            <a:avLst/>
          </a:prstGeom>
        </p:spPr>
        <p:txBody>
          <a:bodyPr anchor="t" rtlCol="false" tIns="0" lIns="0" bIns="0" rIns="0">
            <a:spAutoFit/>
          </a:bodyPr>
          <a:lstStyle/>
          <a:p>
            <a:pPr algn="l">
              <a:lnSpc>
                <a:spcPts val="2680"/>
              </a:lnSpc>
              <a:spcBef>
                <a:spcPct val="0"/>
              </a:spcBef>
            </a:pPr>
            <a:r>
              <a:rPr lang="en-US" sz="2000" spc="44">
                <a:solidFill>
                  <a:srgbClr val="FFFFFF"/>
                </a:solidFill>
                <a:latin typeface="Open Sans"/>
                <a:ea typeface="Open Sans"/>
                <a:cs typeface="Open Sans"/>
                <a:sym typeface="Open Sans"/>
              </a:rPr>
              <a:t>Preferencias de escucha por género: existe una preferencia significativa hacia artistas masculinos. Sin embargo, si nos fijamos en el </a:t>
            </a:r>
            <a:r>
              <a:rPr lang="en-US" b="true" sz="2000" spc="44">
                <a:solidFill>
                  <a:srgbClr val="FFFFFF"/>
                </a:solidFill>
                <a:latin typeface="Open Sans Bold"/>
                <a:ea typeface="Open Sans Bold"/>
                <a:cs typeface="Open Sans Bold"/>
                <a:sym typeface="Open Sans Bold"/>
              </a:rPr>
              <a:t>exponencial crecimiento en reproducciones femeninas</a:t>
            </a:r>
            <a:r>
              <a:rPr lang="en-US" sz="2000" spc="44">
                <a:solidFill>
                  <a:srgbClr val="FFFFFF"/>
                </a:solidFill>
                <a:latin typeface="Open Sans"/>
                <a:ea typeface="Open Sans"/>
                <a:cs typeface="Open Sans"/>
                <a:sym typeface="Open Sans"/>
              </a:rPr>
              <a:t> en estos dos últimos años, podemos </a:t>
            </a:r>
            <a:r>
              <a:rPr lang="en-US" b="true" sz="2000" spc="44">
                <a:solidFill>
                  <a:srgbClr val="FFFFFF"/>
                </a:solidFill>
                <a:latin typeface="Open Sans Bold"/>
                <a:ea typeface="Open Sans Bold"/>
                <a:cs typeface="Open Sans Bold"/>
                <a:sym typeface="Open Sans Bold"/>
              </a:rPr>
              <a:t>preveer que en un futuro próximo podría cerrarse esta brecha.</a:t>
            </a:r>
          </a:p>
        </p:txBody>
      </p:sp>
      <p:sp>
        <p:nvSpPr>
          <p:cNvPr name="TextBox 22" id="22"/>
          <p:cNvSpPr txBox="true"/>
          <p:nvPr/>
        </p:nvSpPr>
        <p:spPr>
          <a:xfrm rot="0">
            <a:off x="4909785" y="6299758"/>
            <a:ext cx="12219238" cy="659765"/>
          </a:xfrm>
          <a:prstGeom prst="rect">
            <a:avLst/>
          </a:prstGeom>
        </p:spPr>
        <p:txBody>
          <a:bodyPr anchor="t" rtlCol="false" tIns="0" lIns="0" bIns="0" rIns="0">
            <a:spAutoFit/>
          </a:bodyPr>
          <a:lstStyle/>
          <a:p>
            <a:pPr algn="l">
              <a:lnSpc>
                <a:spcPts val="2680"/>
              </a:lnSpc>
              <a:spcBef>
                <a:spcPct val="0"/>
              </a:spcBef>
            </a:pPr>
            <a:r>
              <a:rPr lang="en-US" sz="2000" spc="44">
                <a:solidFill>
                  <a:srgbClr val="FFFFFF"/>
                </a:solidFill>
                <a:latin typeface="Open Sans"/>
                <a:ea typeface="Open Sans"/>
                <a:cs typeface="Open Sans"/>
                <a:sym typeface="Open Sans"/>
              </a:rPr>
              <a:t>La voces femeninas y sus canciones gustan, tan solo f</a:t>
            </a:r>
            <a:r>
              <a:rPr lang="en-US" b="true" sz="2000" spc="44">
                <a:solidFill>
                  <a:srgbClr val="FFFFFF"/>
                </a:solidFill>
                <a:latin typeface="Open Sans Bold"/>
                <a:ea typeface="Open Sans Bold"/>
                <a:cs typeface="Open Sans Bold"/>
                <a:sym typeface="Open Sans Bold"/>
              </a:rPr>
              <a:t>alta un pequeño empujón para que se genere el fenómeno fan</a:t>
            </a:r>
            <a:r>
              <a:rPr lang="en-US" sz="2000" spc="44">
                <a:solidFill>
                  <a:srgbClr val="FFFFFF"/>
                </a:solidFill>
                <a:latin typeface="Open Sans"/>
                <a:ea typeface="Open Sans"/>
                <a:cs typeface="Open Sans"/>
                <a:sym typeface="Open Sans"/>
              </a:rPr>
              <a:t> como pasa con Taylor Swift, por ejemplo y los oyentes quieran seguirlas. </a:t>
            </a:r>
          </a:p>
        </p:txBody>
      </p:sp>
      <p:sp>
        <p:nvSpPr>
          <p:cNvPr name="TextBox 23" id="23"/>
          <p:cNvSpPr txBox="true"/>
          <p:nvPr/>
        </p:nvSpPr>
        <p:spPr>
          <a:xfrm rot="0">
            <a:off x="4909785" y="7741285"/>
            <a:ext cx="12219238" cy="1326515"/>
          </a:xfrm>
          <a:prstGeom prst="rect">
            <a:avLst/>
          </a:prstGeom>
        </p:spPr>
        <p:txBody>
          <a:bodyPr anchor="t" rtlCol="false" tIns="0" lIns="0" bIns="0" rIns="0">
            <a:spAutoFit/>
          </a:bodyPr>
          <a:lstStyle/>
          <a:p>
            <a:pPr algn="l">
              <a:lnSpc>
                <a:spcPts val="2680"/>
              </a:lnSpc>
              <a:spcBef>
                <a:spcPct val="0"/>
              </a:spcBef>
            </a:pPr>
            <a:r>
              <a:rPr lang="en-US" b="true" sz="2000" spc="44">
                <a:solidFill>
                  <a:srgbClr val="FFFFFF"/>
                </a:solidFill>
                <a:latin typeface="Open Sans Bold"/>
                <a:ea typeface="Open Sans Bold"/>
                <a:cs typeface="Open Sans Bold"/>
                <a:sym typeface="Open Sans Bold"/>
              </a:rPr>
              <a:t>El volumen de voces femeninas es menor</a:t>
            </a:r>
            <a:r>
              <a:rPr lang="en-US" sz="2000" spc="44">
                <a:solidFill>
                  <a:srgbClr val="FFFFFF"/>
                </a:solidFill>
                <a:latin typeface="Open Sans"/>
                <a:ea typeface="Open Sans"/>
                <a:cs typeface="Open Sans"/>
                <a:sym typeface="Open Sans"/>
              </a:rPr>
              <a:t> al de voces masculinas, a pesar de que ellas acumulen millones de reproducciones, si comparamos por género, ellos tienen </a:t>
            </a:r>
            <a:r>
              <a:rPr lang="en-US" b="true" sz="2000" spc="44">
                <a:solidFill>
                  <a:srgbClr val="FFFFFF"/>
                </a:solidFill>
                <a:latin typeface="Open Sans Bold"/>
                <a:ea typeface="Open Sans Bold"/>
                <a:cs typeface="Open Sans Bold"/>
                <a:sym typeface="Open Sans Bold"/>
              </a:rPr>
              <a:t>más cantidad de reproducciones</a:t>
            </a:r>
            <a:r>
              <a:rPr lang="en-US" sz="2000" spc="44">
                <a:solidFill>
                  <a:srgbClr val="FFFFFF"/>
                </a:solidFill>
                <a:latin typeface="Open Sans"/>
                <a:ea typeface="Open Sans"/>
                <a:cs typeface="Open Sans"/>
                <a:sym typeface="Open Sans"/>
              </a:rPr>
              <a:t> porque tienen </a:t>
            </a:r>
            <a:r>
              <a:rPr lang="en-US" b="true" sz="2000" spc="44">
                <a:solidFill>
                  <a:srgbClr val="FFFFFF"/>
                </a:solidFill>
                <a:latin typeface="Open Sans Bold"/>
                <a:ea typeface="Open Sans Bold"/>
                <a:cs typeface="Open Sans Bold"/>
                <a:sym typeface="Open Sans Bold"/>
              </a:rPr>
              <a:t>más presencia en el panorama musical. </a:t>
            </a:r>
            <a:r>
              <a:rPr lang="en-US" sz="2000" spc="44">
                <a:solidFill>
                  <a:srgbClr val="FFFFFF"/>
                </a:solidFill>
                <a:latin typeface="Open Sans"/>
                <a:ea typeface="Open Sans"/>
                <a:cs typeface="Open Sans"/>
                <a:sym typeface="Open Sans"/>
              </a:rPr>
              <a:t>A pesar de ello, ellas encabezan géneros enteros a nivel de reproducciones.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0" y="3362258"/>
            <a:ext cx="4964236" cy="7267768"/>
          </a:xfrm>
          <a:custGeom>
            <a:avLst/>
            <a:gdLst/>
            <a:ahLst/>
            <a:cxnLst/>
            <a:rect r="r" b="b" t="t" l="l"/>
            <a:pathLst>
              <a:path h="7267768" w="4964236">
                <a:moveTo>
                  <a:pt x="0" y="0"/>
                </a:moveTo>
                <a:lnTo>
                  <a:pt x="4964236" y="0"/>
                </a:lnTo>
                <a:lnTo>
                  <a:pt x="4964236" y="7267768"/>
                </a:lnTo>
                <a:lnTo>
                  <a:pt x="0" y="7267768"/>
                </a:lnTo>
                <a:lnTo>
                  <a:pt x="0" y="0"/>
                </a:lnTo>
                <a:close/>
              </a:path>
            </a:pathLst>
          </a:custGeom>
          <a:blipFill>
            <a:blip r:embed="rId2"/>
            <a:stretch>
              <a:fillRect l="-119603" t="0" r="0" b="0"/>
            </a:stretch>
          </a:blipFill>
        </p:spPr>
      </p:sp>
      <p:grpSp>
        <p:nvGrpSpPr>
          <p:cNvPr name="Group 3" id="3"/>
          <p:cNvGrpSpPr/>
          <p:nvPr/>
        </p:nvGrpSpPr>
        <p:grpSpPr>
          <a:xfrm rot="0">
            <a:off x="4033361" y="3362258"/>
            <a:ext cx="714898" cy="714898"/>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grpSp>
        <p:nvGrpSpPr>
          <p:cNvPr name="Group 6" id="6"/>
          <p:cNvGrpSpPr/>
          <p:nvPr/>
        </p:nvGrpSpPr>
        <p:grpSpPr>
          <a:xfrm rot="0">
            <a:off x="4033361" y="4581982"/>
            <a:ext cx="714898" cy="71489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Freeform 9" id="9"/>
          <p:cNvSpPr/>
          <p:nvPr/>
        </p:nvSpPr>
        <p:spPr>
          <a:xfrm flipH="false" flipV="false" rot="0">
            <a:off x="4146408" y="3406244"/>
            <a:ext cx="488803" cy="475697"/>
          </a:xfrm>
          <a:custGeom>
            <a:avLst/>
            <a:gdLst/>
            <a:ahLst/>
            <a:cxnLst/>
            <a:rect r="r" b="b" t="t" l="l"/>
            <a:pathLst>
              <a:path h="475697" w="488803">
                <a:moveTo>
                  <a:pt x="0" y="0"/>
                </a:moveTo>
                <a:lnTo>
                  <a:pt x="488804" y="0"/>
                </a:lnTo>
                <a:lnTo>
                  <a:pt x="488804" y="475697"/>
                </a:lnTo>
                <a:lnTo>
                  <a:pt x="0" y="4756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10" id="10"/>
          <p:cNvSpPr/>
          <p:nvPr/>
        </p:nvSpPr>
        <p:spPr>
          <a:xfrm flipH="false" flipV="false" rot="0">
            <a:off x="4173520" y="4713088"/>
            <a:ext cx="434579" cy="452687"/>
          </a:xfrm>
          <a:custGeom>
            <a:avLst/>
            <a:gdLst/>
            <a:ahLst/>
            <a:cxnLst/>
            <a:rect r="r" b="b" t="t" l="l"/>
            <a:pathLst>
              <a:path h="452687" w="434579">
                <a:moveTo>
                  <a:pt x="0" y="0"/>
                </a:moveTo>
                <a:lnTo>
                  <a:pt x="434580" y="0"/>
                </a:lnTo>
                <a:lnTo>
                  <a:pt x="434580" y="452686"/>
                </a:lnTo>
                <a:lnTo>
                  <a:pt x="0" y="4526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11" id="11"/>
          <p:cNvSpPr txBox="true"/>
          <p:nvPr/>
        </p:nvSpPr>
        <p:spPr>
          <a:xfrm rot="0">
            <a:off x="616531" y="1340740"/>
            <a:ext cx="15272597" cy="868763"/>
          </a:xfrm>
          <a:prstGeom prst="rect">
            <a:avLst/>
          </a:prstGeom>
        </p:spPr>
        <p:txBody>
          <a:bodyPr anchor="t" rtlCol="false" tIns="0" lIns="0" bIns="0" rIns="0">
            <a:spAutoFit/>
          </a:bodyPr>
          <a:lstStyle/>
          <a:p>
            <a:pPr algn="l" marL="0" indent="0" lvl="0">
              <a:lnSpc>
                <a:spcPts val="6771"/>
              </a:lnSpc>
              <a:spcBef>
                <a:spcPct val="0"/>
              </a:spcBef>
            </a:pPr>
            <a:r>
              <a:rPr lang="en-US" b="true" sz="6046" spc="755">
                <a:solidFill>
                  <a:srgbClr val="FFFFFF"/>
                </a:solidFill>
                <a:latin typeface="Gotham Bold"/>
                <a:ea typeface="Gotham Bold"/>
                <a:cs typeface="Gotham Bold"/>
                <a:sym typeface="Gotham Bold"/>
              </a:rPr>
              <a:t>LEARNINGS: </a:t>
            </a:r>
          </a:p>
        </p:txBody>
      </p:sp>
      <p:grpSp>
        <p:nvGrpSpPr>
          <p:cNvPr name="Group 12" id="12"/>
          <p:cNvGrpSpPr/>
          <p:nvPr/>
        </p:nvGrpSpPr>
        <p:grpSpPr>
          <a:xfrm rot="0">
            <a:off x="4033361" y="5839805"/>
            <a:ext cx="714898" cy="714898"/>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Freeform 15" id="15"/>
          <p:cNvSpPr/>
          <p:nvPr/>
        </p:nvSpPr>
        <p:spPr>
          <a:xfrm flipH="false" flipV="false" rot="0">
            <a:off x="4146408" y="5895170"/>
            <a:ext cx="488803" cy="475697"/>
          </a:xfrm>
          <a:custGeom>
            <a:avLst/>
            <a:gdLst/>
            <a:ahLst/>
            <a:cxnLst/>
            <a:rect r="r" b="b" t="t" l="l"/>
            <a:pathLst>
              <a:path h="475697" w="488803">
                <a:moveTo>
                  <a:pt x="0" y="0"/>
                </a:moveTo>
                <a:lnTo>
                  <a:pt x="488804" y="0"/>
                </a:lnTo>
                <a:lnTo>
                  <a:pt x="488804" y="475696"/>
                </a:lnTo>
                <a:lnTo>
                  <a:pt x="0" y="4756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6" id="16"/>
          <p:cNvGrpSpPr/>
          <p:nvPr/>
        </p:nvGrpSpPr>
        <p:grpSpPr>
          <a:xfrm rot="0">
            <a:off x="4033361" y="7192879"/>
            <a:ext cx="714898" cy="71489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8" id="18"/>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Freeform 19" id="19"/>
          <p:cNvSpPr/>
          <p:nvPr/>
        </p:nvSpPr>
        <p:spPr>
          <a:xfrm flipH="false" flipV="false" rot="0">
            <a:off x="4173520" y="7323984"/>
            <a:ext cx="434579" cy="452687"/>
          </a:xfrm>
          <a:custGeom>
            <a:avLst/>
            <a:gdLst/>
            <a:ahLst/>
            <a:cxnLst/>
            <a:rect r="r" b="b" t="t" l="l"/>
            <a:pathLst>
              <a:path h="452687" w="434579">
                <a:moveTo>
                  <a:pt x="0" y="0"/>
                </a:moveTo>
                <a:lnTo>
                  <a:pt x="434580" y="0"/>
                </a:lnTo>
                <a:lnTo>
                  <a:pt x="434580" y="452687"/>
                </a:lnTo>
                <a:lnTo>
                  <a:pt x="0" y="4526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TextBox 20" id="20"/>
          <p:cNvSpPr txBox="true"/>
          <p:nvPr/>
        </p:nvSpPr>
        <p:spPr>
          <a:xfrm rot="0">
            <a:off x="5040062" y="4543882"/>
            <a:ext cx="12219238" cy="831850"/>
          </a:xfrm>
          <a:prstGeom prst="rect">
            <a:avLst/>
          </a:prstGeom>
        </p:spPr>
        <p:txBody>
          <a:bodyPr anchor="t" rtlCol="false" tIns="0" lIns="0" bIns="0" rIns="0">
            <a:spAutoFit/>
          </a:bodyPr>
          <a:lstStyle/>
          <a:p>
            <a:pPr algn="l">
              <a:lnSpc>
                <a:spcPts val="3349"/>
              </a:lnSpc>
              <a:spcBef>
                <a:spcPct val="0"/>
              </a:spcBef>
            </a:pPr>
            <a:r>
              <a:rPr lang="en-US" b="true" sz="2499" spc="54">
                <a:solidFill>
                  <a:srgbClr val="FFFFFF"/>
                </a:solidFill>
                <a:latin typeface="Open Sans Bold"/>
                <a:ea typeface="Open Sans Bold"/>
                <a:cs typeface="Open Sans Bold"/>
                <a:sym typeface="Open Sans Bold"/>
              </a:rPr>
              <a:t>Priorizar la estructura de la BBDD</a:t>
            </a:r>
            <a:r>
              <a:rPr lang="en-US" sz="2499" spc="54">
                <a:solidFill>
                  <a:srgbClr val="FFFFFF"/>
                </a:solidFill>
                <a:latin typeface="Open Sans"/>
                <a:ea typeface="Open Sans"/>
                <a:cs typeface="Open Sans"/>
                <a:sym typeface="Open Sans"/>
              </a:rPr>
              <a:t>: la primera fase es la más importante para después poder hacer todas las consultas que queramos. </a:t>
            </a:r>
          </a:p>
        </p:txBody>
      </p:sp>
      <p:sp>
        <p:nvSpPr>
          <p:cNvPr name="TextBox 21" id="21"/>
          <p:cNvSpPr txBox="true"/>
          <p:nvPr/>
        </p:nvSpPr>
        <p:spPr>
          <a:xfrm rot="0">
            <a:off x="5040062" y="7238487"/>
            <a:ext cx="12219238" cy="831850"/>
          </a:xfrm>
          <a:prstGeom prst="rect">
            <a:avLst/>
          </a:prstGeom>
        </p:spPr>
        <p:txBody>
          <a:bodyPr anchor="t" rtlCol="false" tIns="0" lIns="0" bIns="0" rIns="0">
            <a:spAutoFit/>
          </a:bodyPr>
          <a:lstStyle/>
          <a:p>
            <a:pPr algn="l">
              <a:lnSpc>
                <a:spcPts val="3349"/>
              </a:lnSpc>
              <a:spcBef>
                <a:spcPct val="0"/>
              </a:spcBef>
            </a:pPr>
            <a:r>
              <a:rPr lang="en-US" b="true" sz="2499" spc="54">
                <a:solidFill>
                  <a:srgbClr val="FFFFFF"/>
                </a:solidFill>
                <a:latin typeface="Open Sans Bold"/>
                <a:ea typeface="Open Sans Bold"/>
                <a:cs typeface="Open Sans Bold"/>
                <a:sym typeface="Open Sans Bold"/>
              </a:rPr>
              <a:t>Estandarización de los datos</a:t>
            </a:r>
            <a:r>
              <a:rPr lang="en-US" sz="2499" spc="54">
                <a:solidFill>
                  <a:srgbClr val="FFFFFF"/>
                </a:solidFill>
                <a:latin typeface="Open Sans"/>
                <a:ea typeface="Open Sans"/>
                <a:cs typeface="Open Sans"/>
                <a:sym typeface="Open Sans"/>
              </a:rPr>
              <a:t>: debemos nombrar a todas las columnas de la misma forma para poder hacer su análisis posteriormente. </a:t>
            </a:r>
          </a:p>
        </p:txBody>
      </p:sp>
      <p:sp>
        <p:nvSpPr>
          <p:cNvPr name="TextBox 22" id="22"/>
          <p:cNvSpPr txBox="true"/>
          <p:nvPr/>
        </p:nvSpPr>
        <p:spPr>
          <a:xfrm rot="0">
            <a:off x="5040062" y="5857070"/>
            <a:ext cx="12219238" cy="831850"/>
          </a:xfrm>
          <a:prstGeom prst="rect">
            <a:avLst/>
          </a:prstGeom>
        </p:spPr>
        <p:txBody>
          <a:bodyPr anchor="t" rtlCol="false" tIns="0" lIns="0" bIns="0" rIns="0">
            <a:spAutoFit/>
          </a:bodyPr>
          <a:lstStyle/>
          <a:p>
            <a:pPr algn="l">
              <a:lnSpc>
                <a:spcPts val="3349"/>
              </a:lnSpc>
              <a:spcBef>
                <a:spcPct val="0"/>
              </a:spcBef>
            </a:pPr>
            <a:r>
              <a:rPr lang="en-US" b="true" sz="2499" spc="54">
                <a:solidFill>
                  <a:srgbClr val="FFFFFF"/>
                </a:solidFill>
                <a:latin typeface="Open Sans Bold"/>
                <a:ea typeface="Open Sans Bold"/>
                <a:cs typeface="Open Sans Bold"/>
                <a:sym typeface="Open Sans Bold"/>
              </a:rPr>
              <a:t>Eliminación de duplicados</a:t>
            </a:r>
            <a:r>
              <a:rPr lang="en-US" sz="2499" spc="54">
                <a:solidFill>
                  <a:srgbClr val="FFFFFF"/>
                </a:solidFill>
                <a:latin typeface="Open Sans"/>
                <a:ea typeface="Open Sans"/>
                <a:cs typeface="Open Sans"/>
                <a:sym typeface="Open Sans"/>
              </a:rPr>
              <a:t>: debemos descartar todos los duplicados para que no sesgar los resultados finales. </a:t>
            </a:r>
          </a:p>
        </p:txBody>
      </p:sp>
      <p:sp>
        <p:nvSpPr>
          <p:cNvPr name="TextBox 23" id="23"/>
          <p:cNvSpPr txBox="true"/>
          <p:nvPr/>
        </p:nvSpPr>
        <p:spPr>
          <a:xfrm rot="0">
            <a:off x="5040062" y="3245307"/>
            <a:ext cx="12219238" cy="831850"/>
          </a:xfrm>
          <a:prstGeom prst="rect">
            <a:avLst/>
          </a:prstGeom>
        </p:spPr>
        <p:txBody>
          <a:bodyPr anchor="t" rtlCol="false" tIns="0" lIns="0" bIns="0" rIns="0">
            <a:spAutoFit/>
          </a:bodyPr>
          <a:lstStyle/>
          <a:p>
            <a:pPr algn="l">
              <a:lnSpc>
                <a:spcPts val="3349"/>
              </a:lnSpc>
              <a:spcBef>
                <a:spcPct val="0"/>
              </a:spcBef>
            </a:pPr>
            <a:r>
              <a:rPr lang="en-US" sz="2499" spc="54">
                <a:solidFill>
                  <a:srgbClr val="FFFFFF"/>
                </a:solidFill>
                <a:latin typeface="Open Sans"/>
                <a:ea typeface="Open Sans"/>
                <a:cs typeface="Open Sans"/>
                <a:sym typeface="Open Sans"/>
              </a:rPr>
              <a:t>Marcar los </a:t>
            </a:r>
            <a:r>
              <a:rPr lang="en-US" b="true" sz="2499" spc="54">
                <a:solidFill>
                  <a:srgbClr val="FFFFFF"/>
                </a:solidFill>
                <a:latin typeface="Open Sans Bold"/>
                <a:ea typeface="Open Sans Bold"/>
                <a:cs typeface="Open Sans Bold"/>
                <a:sym typeface="Open Sans Bold"/>
              </a:rPr>
              <a:t>objetivos previamente </a:t>
            </a:r>
            <a:r>
              <a:rPr lang="en-US" sz="2499" spc="54">
                <a:solidFill>
                  <a:srgbClr val="FFFFFF"/>
                </a:solidFill>
                <a:latin typeface="Open Sans"/>
                <a:ea typeface="Open Sans"/>
                <a:cs typeface="Open Sans"/>
                <a:sym typeface="Open Sans"/>
              </a:rPr>
              <a:t>a la extracción de datos: éramos conscientes </a:t>
            </a:r>
            <a:r>
              <a:rPr lang="en-US" b="true" sz="2499" spc="54">
                <a:solidFill>
                  <a:srgbClr val="FFFFFF"/>
                </a:solidFill>
                <a:latin typeface="Open Sans Bold"/>
                <a:ea typeface="Open Sans Bold"/>
                <a:cs typeface="Open Sans Bold"/>
                <a:sym typeface="Open Sans Bold"/>
              </a:rPr>
              <a:t>dónde queríamos llegar</a:t>
            </a:r>
            <a:r>
              <a:rPr lang="en-US" sz="2499" spc="54">
                <a:solidFill>
                  <a:srgbClr val="FFFFFF"/>
                </a:solidFill>
                <a:latin typeface="Open Sans"/>
                <a:ea typeface="Open Sans"/>
                <a:cs typeface="Open Sans"/>
                <a:sym typeface="Open Sans"/>
              </a:rPr>
              <a:t> y extrajimos los datos en función a eso.</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616531" y="2627860"/>
            <a:ext cx="687434" cy="68743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4" id="4"/>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Freeform 5" id="5"/>
          <p:cNvSpPr/>
          <p:nvPr/>
        </p:nvSpPr>
        <p:spPr>
          <a:xfrm flipH="false" flipV="false" rot="0">
            <a:off x="725235" y="2742866"/>
            <a:ext cx="470025" cy="457422"/>
          </a:xfrm>
          <a:custGeom>
            <a:avLst/>
            <a:gdLst/>
            <a:ahLst/>
            <a:cxnLst/>
            <a:rect r="r" b="b" t="t" l="l"/>
            <a:pathLst>
              <a:path h="457422" w="470025">
                <a:moveTo>
                  <a:pt x="0" y="0"/>
                </a:moveTo>
                <a:lnTo>
                  <a:pt x="470025" y="0"/>
                </a:lnTo>
                <a:lnTo>
                  <a:pt x="470025" y="457422"/>
                </a:lnTo>
                <a:lnTo>
                  <a:pt x="0" y="457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6" id="6"/>
          <p:cNvSpPr txBox="true"/>
          <p:nvPr/>
        </p:nvSpPr>
        <p:spPr>
          <a:xfrm rot="0">
            <a:off x="616531" y="1073743"/>
            <a:ext cx="15272597" cy="868763"/>
          </a:xfrm>
          <a:prstGeom prst="rect">
            <a:avLst/>
          </a:prstGeom>
        </p:spPr>
        <p:txBody>
          <a:bodyPr anchor="t" rtlCol="false" tIns="0" lIns="0" bIns="0" rIns="0">
            <a:spAutoFit/>
          </a:bodyPr>
          <a:lstStyle/>
          <a:p>
            <a:pPr algn="l" marL="0" indent="0" lvl="0">
              <a:lnSpc>
                <a:spcPts val="6771"/>
              </a:lnSpc>
              <a:spcBef>
                <a:spcPct val="0"/>
              </a:spcBef>
            </a:pPr>
            <a:r>
              <a:rPr lang="en-US" b="true" sz="6046" spc="755">
                <a:solidFill>
                  <a:srgbClr val="FFFFFF"/>
                </a:solidFill>
                <a:latin typeface="Gotham Bold"/>
                <a:ea typeface="Gotham Bold"/>
                <a:cs typeface="Gotham Bold"/>
                <a:sym typeface="Gotham Bold"/>
              </a:rPr>
              <a:t>NEXT STEPS: </a:t>
            </a:r>
          </a:p>
        </p:txBody>
      </p:sp>
      <p:grpSp>
        <p:nvGrpSpPr>
          <p:cNvPr name="Group 7" id="7"/>
          <p:cNvGrpSpPr/>
          <p:nvPr/>
        </p:nvGrpSpPr>
        <p:grpSpPr>
          <a:xfrm rot="0">
            <a:off x="642601" y="4238513"/>
            <a:ext cx="687434" cy="68743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9" id="9"/>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Freeform 10" id="10"/>
          <p:cNvSpPr/>
          <p:nvPr/>
        </p:nvSpPr>
        <p:spPr>
          <a:xfrm flipH="false" flipV="false" rot="0">
            <a:off x="751306" y="4313241"/>
            <a:ext cx="470025" cy="457422"/>
          </a:xfrm>
          <a:custGeom>
            <a:avLst/>
            <a:gdLst/>
            <a:ahLst/>
            <a:cxnLst/>
            <a:rect r="r" b="b" t="t" l="l"/>
            <a:pathLst>
              <a:path h="457422" w="470025">
                <a:moveTo>
                  <a:pt x="0" y="0"/>
                </a:moveTo>
                <a:lnTo>
                  <a:pt x="470025" y="0"/>
                </a:lnTo>
                <a:lnTo>
                  <a:pt x="470025" y="457422"/>
                </a:lnTo>
                <a:lnTo>
                  <a:pt x="0" y="457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11" id="11"/>
          <p:cNvSpPr txBox="true"/>
          <p:nvPr/>
        </p:nvSpPr>
        <p:spPr>
          <a:xfrm rot="0">
            <a:off x="1511645" y="2800573"/>
            <a:ext cx="14635751" cy="414966"/>
          </a:xfrm>
          <a:prstGeom prst="rect">
            <a:avLst/>
          </a:prstGeom>
        </p:spPr>
        <p:txBody>
          <a:bodyPr anchor="t" rtlCol="false" tIns="0" lIns="0" bIns="0" rIns="0">
            <a:spAutoFit/>
          </a:bodyPr>
          <a:lstStyle/>
          <a:p>
            <a:pPr algn="l">
              <a:lnSpc>
                <a:spcPts val="3350"/>
              </a:lnSpc>
              <a:spcBef>
                <a:spcPct val="0"/>
              </a:spcBef>
            </a:pPr>
            <a:r>
              <a:rPr lang="en-US" sz="2500" spc="55">
                <a:solidFill>
                  <a:srgbClr val="FFFFFF"/>
                </a:solidFill>
                <a:latin typeface="Open Sans"/>
                <a:ea typeface="Open Sans"/>
                <a:cs typeface="Open Sans"/>
                <a:sym typeface="Open Sans"/>
              </a:rPr>
              <a:t>Ampliar el análisis temporal: incluiremos más años para identificar tendencias a largo plazo.</a:t>
            </a:r>
          </a:p>
        </p:txBody>
      </p:sp>
      <p:sp>
        <p:nvSpPr>
          <p:cNvPr name="TextBox 12" id="12"/>
          <p:cNvSpPr txBox="true"/>
          <p:nvPr/>
        </p:nvSpPr>
        <p:spPr>
          <a:xfrm rot="0">
            <a:off x="1511645" y="4355697"/>
            <a:ext cx="15108288" cy="414966"/>
          </a:xfrm>
          <a:prstGeom prst="rect">
            <a:avLst/>
          </a:prstGeom>
        </p:spPr>
        <p:txBody>
          <a:bodyPr anchor="t" rtlCol="false" tIns="0" lIns="0" bIns="0" rIns="0">
            <a:spAutoFit/>
          </a:bodyPr>
          <a:lstStyle/>
          <a:p>
            <a:pPr algn="l">
              <a:lnSpc>
                <a:spcPts val="3350"/>
              </a:lnSpc>
              <a:spcBef>
                <a:spcPct val="0"/>
              </a:spcBef>
            </a:pPr>
            <a:r>
              <a:rPr lang="en-US" sz="2500" spc="55">
                <a:solidFill>
                  <a:srgbClr val="FFFFFF"/>
                </a:solidFill>
                <a:latin typeface="Open Sans"/>
                <a:ea typeface="Open Sans"/>
                <a:cs typeface="Open Sans"/>
                <a:sym typeface="Open Sans"/>
              </a:rPr>
              <a:t>Diversidad de identidad: incluiremos identidades no binarias. </a:t>
            </a:r>
          </a:p>
        </p:txBody>
      </p:sp>
      <p:grpSp>
        <p:nvGrpSpPr>
          <p:cNvPr name="Group 13" id="13"/>
          <p:cNvGrpSpPr/>
          <p:nvPr/>
        </p:nvGrpSpPr>
        <p:grpSpPr>
          <a:xfrm rot="0">
            <a:off x="642601" y="5905869"/>
            <a:ext cx="687434" cy="68743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5" id="15"/>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Freeform 16" id="16"/>
          <p:cNvSpPr/>
          <p:nvPr/>
        </p:nvSpPr>
        <p:spPr>
          <a:xfrm flipH="false" flipV="false" rot="0">
            <a:off x="777376" y="6059422"/>
            <a:ext cx="417884" cy="435296"/>
          </a:xfrm>
          <a:custGeom>
            <a:avLst/>
            <a:gdLst/>
            <a:ahLst/>
            <a:cxnLst/>
            <a:rect r="r" b="b" t="t" l="l"/>
            <a:pathLst>
              <a:path h="435296" w="417884">
                <a:moveTo>
                  <a:pt x="0" y="0"/>
                </a:moveTo>
                <a:lnTo>
                  <a:pt x="417884" y="0"/>
                </a:lnTo>
                <a:lnTo>
                  <a:pt x="417884" y="435295"/>
                </a:lnTo>
                <a:lnTo>
                  <a:pt x="0" y="43529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7" id="17"/>
          <p:cNvSpPr txBox="true"/>
          <p:nvPr/>
        </p:nvSpPr>
        <p:spPr>
          <a:xfrm rot="0">
            <a:off x="1511645" y="5945421"/>
            <a:ext cx="15108288" cy="414966"/>
          </a:xfrm>
          <a:prstGeom prst="rect">
            <a:avLst/>
          </a:prstGeom>
        </p:spPr>
        <p:txBody>
          <a:bodyPr anchor="t" rtlCol="false" tIns="0" lIns="0" bIns="0" rIns="0">
            <a:spAutoFit/>
          </a:bodyPr>
          <a:lstStyle/>
          <a:p>
            <a:pPr algn="l">
              <a:lnSpc>
                <a:spcPts val="3350"/>
              </a:lnSpc>
              <a:spcBef>
                <a:spcPct val="0"/>
              </a:spcBef>
            </a:pPr>
            <a:r>
              <a:rPr lang="en-US" sz="2500" spc="55">
                <a:solidFill>
                  <a:srgbClr val="FFFFFF"/>
                </a:solidFill>
                <a:latin typeface="Open Sans"/>
                <a:ea typeface="Open Sans"/>
                <a:cs typeface="Open Sans"/>
                <a:sym typeface="Open Sans"/>
              </a:rPr>
              <a:t>Impacto de RRSS: evaluaremos cómo las RRSS impulsan/afectan a las artistas femeninas.</a:t>
            </a:r>
          </a:p>
        </p:txBody>
      </p:sp>
      <p:grpSp>
        <p:nvGrpSpPr>
          <p:cNvPr name="Group 18" id="18"/>
          <p:cNvGrpSpPr/>
          <p:nvPr/>
        </p:nvGrpSpPr>
        <p:grpSpPr>
          <a:xfrm rot="0">
            <a:off x="616531" y="7450553"/>
            <a:ext cx="687434" cy="68743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Freeform 21" id="21"/>
          <p:cNvSpPr/>
          <p:nvPr/>
        </p:nvSpPr>
        <p:spPr>
          <a:xfrm flipH="false" flipV="false" rot="0">
            <a:off x="725235" y="7532967"/>
            <a:ext cx="470025" cy="457422"/>
          </a:xfrm>
          <a:custGeom>
            <a:avLst/>
            <a:gdLst/>
            <a:ahLst/>
            <a:cxnLst/>
            <a:rect r="r" b="b" t="t" l="l"/>
            <a:pathLst>
              <a:path h="457422" w="470025">
                <a:moveTo>
                  <a:pt x="0" y="0"/>
                </a:moveTo>
                <a:lnTo>
                  <a:pt x="470025" y="0"/>
                </a:lnTo>
                <a:lnTo>
                  <a:pt x="470025" y="457422"/>
                </a:lnTo>
                <a:lnTo>
                  <a:pt x="0" y="4574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22" id="22"/>
          <p:cNvSpPr txBox="true"/>
          <p:nvPr/>
        </p:nvSpPr>
        <p:spPr>
          <a:xfrm rot="0">
            <a:off x="1511645" y="7535145"/>
            <a:ext cx="15506349" cy="414966"/>
          </a:xfrm>
          <a:prstGeom prst="rect">
            <a:avLst/>
          </a:prstGeom>
        </p:spPr>
        <p:txBody>
          <a:bodyPr anchor="t" rtlCol="false" tIns="0" lIns="0" bIns="0" rIns="0">
            <a:spAutoFit/>
          </a:bodyPr>
          <a:lstStyle/>
          <a:p>
            <a:pPr algn="l">
              <a:lnSpc>
                <a:spcPts val="3350"/>
              </a:lnSpc>
              <a:spcBef>
                <a:spcPct val="0"/>
              </a:spcBef>
            </a:pPr>
            <a:r>
              <a:rPr lang="en-US" sz="2500" spc="55">
                <a:solidFill>
                  <a:srgbClr val="FFFFFF"/>
                </a:solidFill>
                <a:latin typeface="Open Sans"/>
                <a:ea typeface="Open Sans"/>
                <a:cs typeface="Open Sans"/>
                <a:sym typeface="Open Sans"/>
              </a:rPr>
              <a:t>Colaboraciones: estudiaremos el impacto de colaboraciones en la popularidad de mujeres artistas.</a:t>
            </a:r>
          </a:p>
        </p:txBody>
      </p:sp>
      <p:grpSp>
        <p:nvGrpSpPr>
          <p:cNvPr name="Group 23" id="23"/>
          <p:cNvGrpSpPr/>
          <p:nvPr/>
        </p:nvGrpSpPr>
        <p:grpSpPr>
          <a:xfrm rot="0">
            <a:off x="616531" y="8716906"/>
            <a:ext cx="687434" cy="68743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25" id="25"/>
            <p:cNvSpPr txBox="true"/>
            <p:nvPr/>
          </p:nvSpPr>
          <p:spPr>
            <a:xfrm>
              <a:off x="76200" y="47625"/>
              <a:ext cx="660400" cy="688975"/>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Freeform 26" id="26"/>
          <p:cNvSpPr/>
          <p:nvPr/>
        </p:nvSpPr>
        <p:spPr>
          <a:xfrm flipH="false" flipV="false" rot="0">
            <a:off x="751306" y="8842975"/>
            <a:ext cx="417884" cy="435296"/>
          </a:xfrm>
          <a:custGeom>
            <a:avLst/>
            <a:gdLst/>
            <a:ahLst/>
            <a:cxnLst/>
            <a:rect r="r" b="b" t="t" l="l"/>
            <a:pathLst>
              <a:path h="435296" w="417884">
                <a:moveTo>
                  <a:pt x="0" y="0"/>
                </a:moveTo>
                <a:lnTo>
                  <a:pt x="417884" y="0"/>
                </a:lnTo>
                <a:lnTo>
                  <a:pt x="417884" y="435296"/>
                </a:lnTo>
                <a:lnTo>
                  <a:pt x="0" y="4352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27" id="27"/>
          <p:cNvSpPr txBox="true"/>
          <p:nvPr/>
        </p:nvSpPr>
        <p:spPr>
          <a:xfrm rot="0">
            <a:off x="1511645" y="8834090"/>
            <a:ext cx="15747655" cy="414966"/>
          </a:xfrm>
          <a:prstGeom prst="rect">
            <a:avLst/>
          </a:prstGeom>
        </p:spPr>
        <p:txBody>
          <a:bodyPr anchor="t" rtlCol="false" tIns="0" lIns="0" bIns="0" rIns="0">
            <a:spAutoFit/>
          </a:bodyPr>
          <a:lstStyle/>
          <a:p>
            <a:pPr algn="l">
              <a:lnSpc>
                <a:spcPts val="3350"/>
              </a:lnSpc>
              <a:spcBef>
                <a:spcPct val="0"/>
              </a:spcBef>
            </a:pPr>
            <a:r>
              <a:rPr lang="en-US" sz="2500" spc="55">
                <a:solidFill>
                  <a:srgbClr val="FFFFFF"/>
                </a:solidFill>
                <a:latin typeface="Open Sans"/>
                <a:ea typeface="Open Sans"/>
                <a:cs typeface="Open Sans"/>
                <a:sym typeface="Open Sans"/>
              </a:rPr>
              <a:t>Nuevos géneros emergentes: examinaremos nuevos géneros en crecimiento liderados por mujeres.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534096" y="3001035"/>
            <a:ext cx="7081468" cy="5304663"/>
          </a:xfrm>
          <a:custGeom>
            <a:avLst/>
            <a:gdLst/>
            <a:ahLst/>
            <a:cxnLst/>
            <a:rect r="r" b="b" t="t" l="l"/>
            <a:pathLst>
              <a:path h="5304663" w="7081468">
                <a:moveTo>
                  <a:pt x="0" y="0"/>
                </a:moveTo>
                <a:lnTo>
                  <a:pt x="7081468" y="0"/>
                </a:lnTo>
                <a:lnTo>
                  <a:pt x="7081468" y="5304663"/>
                </a:lnTo>
                <a:lnTo>
                  <a:pt x="0" y="5304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5418" y="3001035"/>
            <a:ext cx="7081468" cy="5304663"/>
          </a:xfrm>
          <a:custGeom>
            <a:avLst/>
            <a:gdLst/>
            <a:ahLst/>
            <a:cxnLst/>
            <a:rect r="r" b="b" t="t" l="l"/>
            <a:pathLst>
              <a:path h="5304663" w="7081468">
                <a:moveTo>
                  <a:pt x="0" y="0"/>
                </a:moveTo>
                <a:lnTo>
                  <a:pt x="7081468" y="0"/>
                </a:lnTo>
                <a:lnTo>
                  <a:pt x="7081468" y="5304663"/>
                </a:lnTo>
                <a:lnTo>
                  <a:pt x="0" y="53046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318334" y="514277"/>
            <a:ext cx="9651332" cy="9651332"/>
          </a:xfrm>
          <a:custGeom>
            <a:avLst/>
            <a:gdLst/>
            <a:ahLst/>
            <a:cxnLst/>
            <a:rect r="r" b="b" t="t" l="l"/>
            <a:pathLst>
              <a:path h="9651332" w="9651332">
                <a:moveTo>
                  <a:pt x="0" y="0"/>
                </a:moveTo>
                <a:lnTo>
                  <a:pt x="9651332" y="0"/>
                </a:lnTo>
                <a:lnTo>
                  <a:pt x="9651332" y="9651332"/>
                </a:lnTo>
                <a:lnTo>
                  <a:pt x="0" y="96513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5" id="5"/>
          <p:cNvGrpSpPr/>
          <p:nvPr/>
        </p:nvGrpSpPr>
        <p:grpSpPr>
          <a:xfrm rot="0">
            <a:off x="5079504" y="1275447"/>
            <a:ext cx="8128992" cy="812899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38100" cap="sq">
              <a:gradFill>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a:prstDash val="solid"/>
              <a:miter/>
            </a:ln>
          </p:spPr>
        </p:sp>
        <p:sp>
          <p:nvSpPr>
            <p:cNvPr name="TextBox 7" id="7"/>
            <p:cNvSpPr txBox="true"/>
            <p:nvPr/>
          </p:nvSpPr>
          <p:spPr>
            <a:xfrm>
              <a:off x="76200" y="-142875"/>
              <a:ext cx="660400" cy="879475"/>
            </a:xfrm>
            <a:prstGeom prst="rect">
              <a:avLst/>
            </a:prstGeom>
          </p:spPr>
          <p:txBody>
            <a:bodyPr anchor="ctr" rtlCol="false" tIns="50800" lIns="50800" bIns="50800" rIns="50800"/>
            <a:lstStyle/>
            <a:p>
              <a:pPr algn="ctr">
                <a:lnSpc>
                  <a:spcPts val="4832"/>
                </a:lnSpc>
              </a:pPr>
            </a:p>
          </p:txBody>
        </p:sp>
      </p:grpSp>
      <p:sp>
        <p:nvSpPr>
          <p:cNvPr name="TextBox 8" id="8"/>
          <p:cNvSpPr txBox="true"/>
          <p:nvPr/>
        </p:nvSpPr>
        <p:spPr>
          <a:xfrm rot="0">
            <a:off x="5220376" y="3804379"/>
            <a:ext cx="7847248" cy="2504564"/>
          </a:xfrm>
          <a:prstGeom prst="rect">
            <a:avLst/>
          </a:prstGeom>
        </p:spPr>
        <p:txBody>
          <a:bodyPr anchor="t" rtlCol="false" tIns="0" lIns="0" bIns="0" rIns="0">
            <a:spAutoFit/>
          </a:bodyPr>
          <a:lstStyle/>
          <a:p>
            <a:pPr algn="ctr">
              <a:lnSpc>
                <a:spcPts val="9793"/>
              </a:lnSpc>
            </a:pPr>
            <a:r>
              <a:rPr lang="en-US" b="true" sz="8744" spc="1093">
                <a:solidFill>
                  <a:srgbClr val="FFFFFF"/>
                </a:solidFill>
                <a:latin typeface="Gotham Bold"/>
                <a:ea typeface="Gotham Bold"/>
                <a:cs typeface="Gotham Bold"/>
                <a:sym typeface="Gotham Bold"/>
              </a:rPr>
              <a:t>MUCHAS GRACIAS</a:t>
            </a:r>
          </a:p>
        </p:txBody>
      </p:sp>
      <p:sp>
        <p:nvSpPr>
          <p:cNvPr name="TextBox 9" id="9"/>
          <p:cNvSpPr txBox="true"/>
          <p:nvPr/>
        </p:nvSpPr>
        <p:spPr>
          <a:xfrm rot="0">
            <a:off x="5898619" y="6327993"/>
            <a:ext cx="6490762" cy="1306635"/>
          </a:xfrm>
          <a:prstGeom prst="rect">
            <a:avLst/>
          </a:prstGeom>
        </p:spPr>
        <p:txBody>
          <a:bodyPr anchor="t" rtlCol="false" tIns="0" lIns="0" bIns="0" rIns="0">
            <a:spAutoFit/>
          </a:bodyPr>
          <a:lstStyle/>
          <a:p>
            <a:pPr algn="ctr" marL="0" indent="0" lvl="0">
              <a:lnSpc>
                <a:spcPts val="3460"/>
              </a:lnSpc>
              <a:spcBef>
                <a:spcPct val="0"/>
              </a:spcBef>
            </a:pPr>
            <a:r>
              <a:rPr lang="en-US" sz="2582" spc="56">
                <a:solidFill>
                  <a:srgbClr val="FFFFFF"/>
                </a:solidFill>
                <a:latin typeface="Open Sans"/>
                <a:ea typeface="Open Sans"/>
                <a:cs typeface="Open Sans"/>
                <a:sym typeface="Open Sans"/>
              </a:rPr>
              <a:t>Puedes encontrarnos en un bucle infinito en nuestras casas peleando con API’s, endpoints y </a:t>
            </a:r>
            <a:r>
              <a:rPr lang="en-US" b="true" sz="2582" spc="56">
                <a:solidFill>
                  <a:srgbClr val="FFFFFF"/>
                </a:solidFill>
                <a:latin typeface="Open Sans Bold"/>
                <a:ea typeface="Open Sans Bold"/>
                <a:cs typeface="Open Sans Bold"/>
                <a:sym typeface="Open Sans Bold"/>
              </a:rPr>
              <a:t>errorcode: 1064.</a:t>
            </a:r>
          </a:p>
        </p:txBody>
      </p:sp>
      <p:sp>
        <p:nvSpPr>
          <p:cNvPr name="Freeform 10" id="10"/>
          <p:cNvSpPr/>
          <p:nvPr/>
        </p:nvSpPr>
        <p:spPr>
          <a:xfrm flipH="false" flipV="false" rot="0">
            <a:off x="8358034" y="1904416"/>
            <a:ext cx="1571932" cy="1529782"/>
          </a:xfrm>
          <a:custGeom>
            <a:avLst/>
            <a:gdLst/>
            <a:ahLst/>
            <a:cxnLst/>
            <a:rect r="r" b="b" t="t" l="l"/>
            <a:pathLst>
              <a:path h="1529782" w="1571932">
                <a:moveTo>
                  <a:pt x="0" y="0"/>
                </a:moveTo>
                <a:lnTo>
                  <a:pt x="1571932" y="0"/>
                </a:lnTo>
                <a:lnTo>
                  <a:pt x="1571932" y="1529783"/>
                </a:lnTo>
                <a:lnTo>
                  <a:pt x="0" y="15297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AutoShape 11" id="11"/>
          <p:cNvSpPr/>
          <p:nvPr/>
        </p:nvSpPr>
        <p:spPr>
          <a:xfrm>
            <a:off x="6575384" y="7899812"/>
            <a:ext cx="5127534"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401861" y="2044711"/>
            <a:ext cx="10391838" cy="6699271"/>
            <a:chOff x="0" y="0"/>
            <a:chExt cx="2736945" cy="1764417"/>
          </a:xfrm>
        </p:grpSpPr>
        <p:sp>
          <p:nvSpPr>
            <p:cNvPr name="Freeform 3" id="3"/>
            <p:cNvSpPr/>
            <p:nvPr/>
          </p:nvSpPr>
          <p:spPr>
            <a:xfrm flipH="false" flipV="false" rot="0">
              <a:off x="0" y="0"/>
              <a:ext cx="2736945" cy="1764417"/>
            </a:xfrm>
            <a:custGeom>
              <a:avLst/>
              <a:gdLst/>
              <a:ahLst/>
              <a:cxnLst/>
              <a:rect r="r" b="b" t="t" l="l"/>
              <a:pathLst>
                <a:path h="1764417" w="2736945">
                  <a:moveTo>
                    <a:pt x="0" y="0"/>
                  </a:moveTo>
                  <a:lnTo>
                    <a:pt x="2736945" y="0"/>
                  </a:lnTo>
                  <a:lnTo>
                    <a:pt x="2736945" y="1764417"/>
                  </a:lnTo>
                  <a:lnTo>
                    <a:pt x="0" y="1764417"/>
                  </a:ln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38100" cap="sq">
              <a:gradFill>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a:prstDash val="solid"/>
              <a:miter/>
            </a:ln>
          </p:spPr>
        </p:sp>
        <p:sp>
          <p:nvSpPr>
            <p:cNvPr name="TextBox 4" id="4"/>
            <p:cNvSpPr txBox="true"/>
            <p:nvPr/>
          </p:nvSpPr>
          <p:spPr>
            <a:xfrm>
              <a:off x="0" y="-219075"/>
              <a:ext cx="2736945" cy="1983492"/>
            </a:xfrm>
            <a:prstGeom prst="rect">
              <a:avLst/>
            </a:prstGeom>
          </p:spPr>
          <p:txBody>
            <a:bodyPr anchor="ctr" rtlCol="false" tIns="50800" lIns="50800" bIns="50800" rIns="50800"/>
            <a:lstStyle/>
            <a:p>
              <a:pPr algn="ctr">
                <a:lnSpc>
                  <a:spcPts val="4832"/>
                </a:lnSpc>
              </a:pPr>
            </a:p>
          </p:txBody>
        </p:sp>
      </p:grpSp>
      <p:sp>
        <p:nvSpPr>
          <p:cNvPr name="Freeform 5" id="5"/>
          <p:cNvSpPr/>
          <p:nvPr/>
        </p:nvSpPr>
        <p:spPr>
          <a:xfrm flipH="false" flipV="false" rot="0">
            <a:off x="-149318" y="-753282"/>
            <a:ext cx="4039630" cy="12295257"/>
          </a:xfrm>
          <a:custGeom>
            <a:avLst/>
            <a:gdLst/>
            <a:ahLst/>
            <a:cxnLst/>
            <a:rect r="r" b="b" t="t" l="l"/>
            <a:pathLst>
              <a:path h="12295257" w="4039630">
                <a:moveTo>
                  <a:pt x="0" y="0"/>
                </a:moveTo>
                <a:lnTo>
                  <a:pt x="4039630" y="0"/>
                </a:lnTo>
                <a:lnTo>
                  <a:pt x="4039630" y="12295257"/>
                </a:lnTo>
                <a:lnTo>
                  <a:pt x="0" y="12295257"/>
                </a:lnTo>
                <a:lnTo>
                  <a:pt x="0" y="0"/>
                </a:lnTo>
                <a:close/>
              </a:path>
            </a:pathLst>
          </a:custGeom>
          <a:blipFill>
            <a:blip r:embed="rId2"/>
            <a:stretch>
              <a:fillRect l="-117368" t="0" r="0" b="0"/>
            </a:stretch>
          </a:blipFill>
        </p:spPr>
      </p:sp>
      <p:sp>
        <p:nvSpPr>
          <p:cNvPr name="TextBox 6" id="6"/>
          <p:cNvSpPr txBox="true"/>
          <p:nvPr/>
        </p:nvSpPr>
        <p:spPr>
          <a:xfrm rot="0">
            <a:off x="4957214" y="2281644"/>
            <a:ext cx="7951020" cy="1579880"/>
          </a:xfrm>
          <a:prstGeom prst="rect">
            <a:avLst/>
          </a:prstGeom>
        </p:spPr>
        <p:txBody>
          <a:bodyPr anchor="t" rtlCol="false" tIns="0" lIns="0" bIns="0" rIns="0">
            <a:spAutoFit/>
          </a:bodyPr>
          <a:lstStyle/>
          <a:p>
            <a:pPr algn="l">
              <a:lnSpc>
                <a:spcPts val="6159"/>
              </a:lnSpc>
            </a:pPr>
            <a:r>
              <a:rPr lang="en-US" b="true" sz="5499" spc="687">
                <a:solidFill>
                  <a:srgbClr val="FFFFFF"/>
                </a:solidFill>
                <a:latin typeface="Gotham Bold"/>
                <a:ea typeface="Gotham Bold"/>
                <a:cs typeface="Gotham Bold"/>
                <a:sym typeface="Gotham Bold"/>
              </a:rPr>
              <a:t>BIENVENIDAS A FEMVOLUTION</a:t>
            </a:r>
          </a:p>
        </p:txBody>
      </p:sp>
      <p:sp>
        <p:nvSpPr>
          <p:cNvPr name="TextBox 7" id="7"/>
          <p:cNvSpPr txBox="true"/>
          <p:nvPr/>
        </p:nvSpPr>
        <p:spPr>
          <a:xfrm rot="0">
            <a:off x="4957214" y="3968313"/>
            <a:ext cx="9281131" cy="4603750"/>
          </a:xfrm>
          <a:prstGeom prst="rect">
            <a:avLst/>
          </a:prstGeom>
        </p:spPr>
        <p:txBody>
          <a:bodyPr anchor="t" rtlCol="false" tIns="0" lIns="0" bIns="0" rIns="0">
            <a:spAutoFit/>
          </a:bodyPr>
          <a:lstStyle/>
          <a:p>
            <a:pPr algn="l">
              <a:lnSpc>
                <a:spcPts val="3349"/>
              </a:lnSpc>
            </a:pPr>
            <a:r>
              <a:rPr lang="en-US" sz="2499" spc="54">
                <a:solidFill>
                  <a:srgbClr val="FFFFFF"/>
                </a:solidFill>
                <a:latin typeface="Open Sans"/>
                <a:ea typeface="Open Sans"/>
                <a:cs typeface="Open Sans"/>
                <a:sym typeface="Open Sans"/>
              </a:rPr>
              <a:t>Un proyecto que busca demostrar que </a:t>
            </a:r>
            <a:r>
              <a:rPr lang="en-US" sz="2499" spc="54" b="true">
                <a:solidFill>
                  <a:srgbClr val="FFFFFF"/>
                </a:solidFill>
                <a:latin typeface="Open Sans Bold"/>
                <a:ea typeface="Open Sans Bold"/>
                <a:cs typeface="Open Sans Bold"/>
                <a:sym typeface="Open Sans Bold"/>
              </a:rPr>
              <a:t>la música actual se ha vuelto cada vez más femenina</a:t>
            </a:r>
            <a:r>
              <a:rPr lang="en-US" sz="2499" spc="54">
                <a:solidFill>
                  <a:srgbClr val="FFFFFF"/>
                </a:solidFill>
                <a:latin typeface="Open Sans"/>
                <a:ea typeface="Open Sans"/>
                <a:cs typeface="Open Sans"/>
                <a:sym typeface="Open Sans"/>
              </a:rPr>
              <a:t> </a:t>
            </a:r>
            <a:r>
              <a:rPr lang="en-US" sz="2499" spc="54" b="true">
                <a:solidFill>
                  <a:srgbClr val="FFFFFF"/>
                </a:solidFill>
                <a:latin typeface="Open Sans Bold"/>
                <a:ea typeface="Open Sans Bold"/>
                <a:cs typeface="Open Sans Bold"/>
                <a:sym typeface="Open Sans Bold"/>
              </a:rPr>
              <a:t>para que se invierta en nuevas voces de artistas emergentes</a:t>
            </a:r>
            <a:r>
              <a:rPr lang="en-US" sz="2499" spc="54">
                <a:solidFill>
                  <a:srgbClr val="FFFFFF"/>
                </a:solidFill>
                <a:latin typeface="Open Sans"/>
                <a:ea typeface="Open Sans"/>
                <a:cs typeface="Open Sans"/>
                <a:sym typeface="Open Sans"/>
              </a:rPr>
              <a:t>. </a:t>
            </a:r>
          </a:p>
          <a:p>
            <a:pPr algn="l">
              <a:lnSpc>
                <a:spcPts val="3349"/>
              </a:lnSpc>
            </a:pPr>
            <a:r>
              <a:rPr lang="en-US" sz="2499" spc="54">
                <a:solidFill>
                  <a:srgbClr val="FFFFFF"/>
                </a:solidFill>
                <a:latin typeface="Open Sans"/>
                <a:ea typeface="Open Sans"/>
                <a:cs typeface="Open Sans"/>
                <a:sym typeface="Open Sans"/>
              </a:rPr>
              <a:t>Las artistas han irrumpido en todos los géneros, transformando y enriqueciendo la escena musical.</a:t>
            </a:r>
          </a:p>
          <a:p>
            <a:pPr algn="l">
              <a:lnSpc>
                <a:spcPts val="3349"/>
              </a:lnSpc>
            </a:pPr>
          </a:p>
          <a:p>
            <a:pPr algn="l">
              <a:lnSpc>
                <a:spcPts val="3349"/>
              </a:lnSpc>
            </a:pPr>
            <a:r>
              <a:rPr lang="en-US" sz="2499" spc="54">
                <a:solidFill>
                  <a:srgbClr val="FFFFFF"/>
                </a:solidFill>
                <a:latin typeface="Open Sans"/>
                <a:ea typeface="Open Sans"/>
                <a:cs typeface="Open Sans"/>
                <a:sym typeface="Open Sans"/>
              </a:rPr>
              <a:t>A través de este análisis, comprobaremos </a:t>
            </a:r>
            <a:r>
              <a:rPr lang="en-US" sz="2499" spc="54" b="true">
                <a:solidFill>
                  <a:srgbClr val="FFFFFF"/>
                </a:solidFill>
                <a:latin typeface="Open Sans Bold"/>
                <a:ea typeface="Open Sans Bold"/>
                <a:cs typeface="Open Sans Bold"/>
                <a:sym typeface="Open Sans Bold"/>
              </a:rPr>
              <a:t>cómo las voces femeninas están redefiniendo tendencias</a:t>
            </a:r>
            <a:r>
              <a:rPr lang="en-US" sz="2499" spc="54">
                <a:solidFill>
                  <a:srgbClr val="FFFFFF"/>
                </a:solidFill>
                <a:latin typeface="Open Sans"/>
                <a:ea typeface="Open Sans"/>
                <a:cs typeface="Open Sans"/>
                <a:sym typeface="Open Sans"/>
              </a:rPr>
              <a:t> y ocupando espacios que antes eran dominados por otros.</a:t>
            </a:r>
          </a:p>
          <a:p>
            <a:pPr algn="l">
              <a:lnSpc>
                <a:spcPts val="3349"/>
              </a:lnSpc>
            </a:pPr>
          </a:p>
          <a:p>
            <a:pPr algn="l" marL="0" indent="0" lvl="0">
              <a:lnSpc>
                <a:spcPts val="3349"/>
              </a:lnSpc>
              <a:spcBef>
                <a:spcPct val="0"/>
              </a:spcBef>
            </a:pPr>
            <a:r>
              <a:rPr lang="en-US" b="true" sz="2499" spc="54">
                <a:solidFill>
                  <a:srgbClr val="FFFFFF"/>
                </a:solidFill>
                <a:latin typeface="Open Sans Bold"/>
                <a:ea typeface="Open Sans Bold"/>
                <a:cs typeface="Open Sans Bold"/>
                <a:sym typeface="Open Sans Bold"/>
              </a:rPr>
              <a:t>¡Es hora de celebrar esta evolución con datos en mano!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64546" y="3810000"/>
            <a:ext cx="2477731" cy="2477731"/>
            <a:chOff x="0" y="0"/>
            <a:chExt cx="14840029" cy="14840029"/>
          </a:xfrm>
        </p:grpSpPr>
        <p:sp>
          <p:nvSpPr>
            <p:cNvPr name="Freeform 3" id="3"/>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p:spPr>
        </p:sp>
        <p:sp>
          <p:nvSpPr>
            <p:cNvPr name="Freeform 4" id="4"/>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p:spPr>
        </p:sp>
        <p:sp>
          <p:nvSpPr>
            <p:cNvPr name="Freeform 5" id="5"/>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23" t="-6632" r="223" b="-6632"/>
              </a:stretch>
            </a:blipFill>
          </p:spPr>
        </p:sp>
      </p:grpSp>
      <p:grpSp>
        <p:nvGrpSpPr>
          <p:cNvPr name="Group 6" id="6"/>
          <p:cNvGrpSpPr>
            <a:grpSpLocks noChangeAspect="true"/>
          </p:cNvGrpSpPr>
          <p:nvPr/>
        </p:nvGrpSpPr>
        <p:grpSpPr>
          <a:xfrm rot="0">
            <a:off x="7873666" y="3810000"/>
            <a:ext cx="2477731" cy="2477731"/>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23" t="-10404" r="223" b="-10404"/>
              </a:stretch>
            </a:blipFill>
          </p:spPr>
        </p:sp>
      </p:grpSp>
      <p:grpSp>
        <p:nvGrpSpPr>
          <p:cNvPr name="Group 10" id="10"/>
          <p:cNvGrpSpPr>
            <a:grpSpLocks noChangeAspect="true"/>
          </p:cNvGrpSpPr>
          <p:nvPr/>
        </p:nvGrpSpPr>
        <p:grpSpPr>
          <a:xfrm rot="0">
            <a:off x="14689154" y="3810000"/>
            <a:ext cx="2477731" cy="2477731"/>
            <a:chOff x="0" y="0"/>
            <a:chExt cx="14840029" cy="14840029"/>
          </a:xfrm>
        </p:grpSpPr>
        <p:sp>
          <p:nvSpPr>
            <p:cNvPr name="Freeform 11" id="11"/>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p:spPr>
        </p:sp>
        <p:sp>
          <p:nvSpPr>
            <p:cNvPr name="Freeform 12" id="12"/>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p:spPr>
        </p:sp>
        <p:sp>
          <p:nvSpPr>
            <p:cNvPr name="Freeform 13" id="13"/>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223" t="-1733" r="223" b="-1733"/>
              </a:stretch>
            </a:blipFill>
          </p:spPr>
        </p:sp>
      </p:grpSp>
      <p:grpSp>
        <p:nvGrpSpPr>
          <p:cNvPr name="Group 14" id="14"/>
          <p:cNvGrpSpPr>
            <a:grpSpLocks noChangeAspect="true"/>
          </p:cNvGrpSpPr>
          <p:nvPr/>
        </p:nvGrpSpPr>
        <p:grpSpPr>
          <a:xfrm rot="0">
            <a:off x="4415977" y="3810000"/>
            <a:ext cx="2477731" cy="2477731"/>
            <a:chOff x="0" y="0"/>
            <a:chExt cx="14840029" cy="14840029"/>
          </a:xfrm>
        </p:grpSpPr>
        <p:sp>
          <p:nvSpPr>
            <p:cNvPr name="Freeform 15" id="15"/>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p:spPr>
        </p:sp>
        <p:sp>
          <p:nvSpPr>
            <p:cNvPr name="Freeform 16" id="16"/>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p:spPr>
        </p:sp>
        <p:sp>
          <p:nvSpPr>
            <p:cNvPr name="Freeform 17" id="17"/>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23" t="-3959" r="223" b="-3959"/>
              </a:stretch>
            </a:blipFill>
          </p:spPr>
        </p:sp>
      </p:grpSp>
      <p:grpSp>
        <p:nvGrpSpPr>
          <p:cNvPr name="Group 18" id="18"/>
          <p:cNvGrpSpPr>
            <a:grpSpLocks noChangeAspect="true"/>
          </p:cNvGrpSpPr>
          <p:nvPr/>
        </p:nvGrpSpPr>
        <p:grpSpPr>
          <a:xfrm rot="0">
            <a:off x="11335985" y="3810000"/>
            <a:ext cx="2477731" cy="2477731"/>
            <a:chOff x="0" y="0"/>
            <a:chExt cx="14840029" cy="14840029"/>
          </a:xfrm>
        </p:grpSpPr>
        <p:sp>
          <p:nvSpPr>
            <p:cNvPr name="Freeform 19" id="19"/>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p:spPr>
        </p:sp>
        <p:sp>
          <p:nvSpPr>
            <p:cNvPr name="Freeform 20" id="20"/>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p:spPr>
        </p:sp>
        <p:sp>
          <p:nvSpPr>
            <p:cNvPr name="Freeform 21" id="21"/>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6"/>
              <a:stretch>
                <a:fillRect l="223" t="-10946" r="223" b="-10946"/>
              </a:stretch>
            </a:blipFill>
          </p:spPr>
        </p:sp>
      </p:grpSp>
      <p:grpSp>
        <p:nvGrpSpPr>
          <p:cNvPr name="Group 22" id="22"/>
          <p:cNvGrpSpPr/>
          <p:nvPr/>
        </p:nvGrpSpPr>
        <p:grpSpPr>
          <a:xfrm rot="0">
            <a:off x="1147118" y="6456774"/>
            <a:ext cx="2312586" cy="550230"/>
            <a:chOff x="0" y="0"/>
            <a:chExt cx="609076" cy="144917"/>
          </a:xfrm>
        </p:grpSpPr>
        <p:sp>
          <p:nvSpPr>
            <p:cNvPr name="Freeform 23" id="23"/>
            <p:cNvSpPr/>
            <p:nvPr/>
          </p:nvSpPr>
          <p:spPr>
            <a:xfrm flipH="false" flipV="false" rot="0">
              <a:off x="0" y="0"/>
              <a:ext cx="609076" cy="144917"/>
            </a:xfrm>
            <a:custGeom>
              <a:avLst/>
              <a:gdLst/>
              <a:ahLst/>
              <a:cxnLst/>
              <a:rect r="r" b="b" t="t" l="l"/>
              <a:pathLst>
                <a:path h="144917" w="609076">
                  <a:moveTo>
                    <a:pt x="72458" y="0"/>
                  </a:moveTo>
                  <a:lnTo>
                    <a:pt x="536618" y="0"/>
                  </a:lnTo>
                  <a:cubicBezTo>
                    <a:pt x="555835" y="0"/>
                    <a:pt x="574265" y="7634"/>
                    <a:pt x="587854" y="21223"/>
                  </a:cubicBezTo>
                  <a:cubicBezTo>
                    <a:pt x="601442" y="34811"/>
                    <a:pt x="609076" y="53241"/>
                    <a:pt x="609076" y="72458"/>
                  </a:cubicBezTo>
                  <a:lnTo>
                    <a:pt x="609076" y="72458"/>
                  </a:lnTo>
                  <a:cubicBezTo>
                    <a:pt x="609076" y="112476"/>
                    <a:pt x="576635" y="144917"/>
                    <a:pt x="536618" y="144917"/>
                  </a:cubicBezTo>
                  <a:lnTo>
                    <a:pt x="72458" y="144917"/>
                  </a:lnTo>
                  <a:cubicBezTo>
                    <a:pt x="32441" y="144917"/>
                    <a:pt x="0" y="112476"/>
                    <a:pt x="0" y="72458"/>
                  </a:cubicBezTo>
                  <a:lnTo>
                    <a:pt x="0" y="72458"/>
                  </a:lnTo>
                  <a:cubicBezTo>
                    <a:pt x="0" y="32441"/>
                    <a:pt x="32441" y="0"/>
                    <a:pt x="72458" y="0"/>
                  </a:cubicBezTo>
                  <a:close/>
                </a:path>
              </a:pathLst>
            </a:custGeom>
            <a:solidFill>
              <a:srgbClr val="000000">
                <a:alpha val="0"/>
              </a:srgbClr>
            </a:solidFill>
            <a:ln w="28575" cap="rnd">
              <a:solidFill>
                <a:srgbClr val="FFFFFF"/>
              </a:solidFill>
              <a:prstDash val="solid"/>
              <a:round/>
            </a:ln>
          </p:spPr>
        </p:sp>
        <p:sp>
          <p:nvSpPr>
            <p:cNvPr name="TextBox 24" id="24"/>
            <p:cNvSpPr txBox="true"/>
            <p:nvPr/>
          </p:nvSpPr>
          <p:spPr>
            <a:xfrm>
              <a:off x="0" y="-28575"/>
              <a:ext cx="609076" cy="173492"/>
            </a:xfrm>
            <a:prstGeom prst="rect">
              <a:avLst/>
            </a:prstGeom>
          </p:spPr>
          <p:txBody>
            <a:bodyPr anchor="ctr" rtlCol="false" tIns="50800" lIns="50800" bIns="50800" rIns="50800"/>
            <a:lstStyle/>
            <a:p>
              <a:pPr algn="ctr" marL="0" indent="0" lvl="0">
                <a:lnSpc>
                  <a:spcPts val="2585"/>
                </a:lnSpc>
                <a:spcBef>
                  <a:spcPct val="0"/>
                </a:spcBef>
              </a:pPr>
              <a:r>
                <a:rPr lang="en-US" sz="1929" spc="42">
                  <a:solidFill>
                    <a:srgbClr val="FFFFFF"/>
                  </a:solidFill>
                  <a:latin typeface="Open Sans"/>
                  <a:ea typeface="Open Sans"/>
                  <a:cs typeface="Open Sans"/>
                  <a:sym typeface="Open Sans"/>
                </a:rPr>
                <a:t>Mireia Toledo</a:t>
              </a:r>
            </a:p>
          </p:txBody>
        </p:sp>
      </p:grpSp>
      <p:grpSp>
        <p:nvGrpSpPr>
          <p:cNvPr name="Group 25" id="25"/>
          <p:cNvGrpSpPr/>
          <p:nvPr/>
        </p:nvGrpSpPr>
        <p:grpSpPr>
          <a:xfrm rot="0">
            <a:off x="7956238" y="6456774"/>
            <a:ext cx="2312586" cy="550230"/>
            <a:chOff x="0" y="0"/>
            <a:chExt cx="609076" cy="144917"/>
          </a:xfrm>
        </p:grpSpPr>
        <p:sp>
          <p:nvSpPr>
            <p:cNvPr name="Freeform 26" id="26"/>
            <p:cNvSpPr/>
            <p:nvPr/>
          </p:nvSpPr>
          <p:spPr>
            <a:xfrm flipH="false" flipV="false" rot="0">
              <a:off x="0" y="0"/>
              <a:ext cx="609076" cy="144917"/>
            </a:xfrm>
            <a:custGeom>
              <a:avLst/>
              <a:gdLst/>
              <a:ahLst/>
              <a:cxnLst/>
              <a:rect r="r" b="b" t="t" l="l"/>
              <a:pathLst>
                <a:path h="144917" w="609076">
                  <a:moveTo>
                    <a:pt x="72458" y="0"/>
                  </a:moveTo>
                  <a:lnTo>
                    <a:pt x="536618" y="0"/>
                  </a:lnTo>
                  <a:cubicBezTo>
                    <a:pt x="555835" y="0"/>
                    <a:pt x="574265" y="7634"/>
                    <a:pt x="587854" y="21223"/>
                  </a:cubicBezTo>
                  <a:cubicBezTo>
                    <a:pt x="601442" y="34811"/>
                    <a:pt x="609076" y="53241"/>
                    <a:pt x="609076" y="72458"/>
                  </a:cubicBezTo>
                  <a:lnTo>
                    <a:pt x="609076" y="72458"/>
                  </a:lnTo>
                  <a:cubicBezTo>
                    <a:pt x="609076" y="112476"/>
                    <a:pt x="576635" y="144917"/>
                    <a:pt x="536618" y="144917"/>
                  </a:cubicBezTo>
                  <a:lnTo>
                    <a:pt x="72458" y="144917"/>
                  </a:lnTo>
                  <a:cubicBezTo>
                    <a:pt x="32441" y="144917"/>
                    <a:pt x="0" y="112476"/>
                    <a:pt x="0" y="72458"/>
                  </a:cubicBezTo>
                  <a:lnTo>
                    <a:pt x="0" y="72458"/>
                  </a:lnTo>
                  <a:cubicBezTo>
                    <a:pt x="0" y="32441"/>
                    <a:pt x="32441" y="0"/>
                    <a:pt x="72458" y="0"/>
                  </a:cubicBezTo>
                  <a:close/>
                </a:path>
              </a:pathLst>
            </a:custGeom>
            <a:solidFill>
              <a:srgbClr val="000000">
                <a:alpha val="0"/>
              </a:srgbClr>
            </a:solidFill>
            <a:ln w="28575" cap="rnd">
              <a:solidFill>
                <a:srgbClr val="FFFFFF"/>
              </a:solidFill>
              <a:prstDash val="solid"/>
              <a:round/>
            </a:ln>
          </p:spPr>
        </p:sp>
        <p:sp>
          <p:nvSpPr>
            <p:cNvPr name="TextBox 27" id="27"/>
            <p:cNvSpPr txBox="true"/>
            <p:nvPr/>
          </p:nvSpPr>
          <p:spPr>
            <a:xfrm>
              <a:off x="0" y="-28575"/>
              <a:ext cx="609076" cy="173492"/>
            </a:xfrm>
            <a:prstGeom prst="rect">
              <a:avLst/>
            </a:prstGeom>
          </p:spPr>
          <p:txBody>
            <a:bodyPr anchor="ctr" rtlCol="false" tIns="50800" lIns="50800" bIns="50800" rIns="50800"/>
            <a:lstStyle/>
            <a:p>
              <a:pPr algn="ctr" marL="0" indent="0" lvl="0">
                <a:lnSpc>
                  <a:spcPts val="2585"/>
                </a:lnSpc>
                <a:spcBef>
                  <a:spcPct val="0"/>
                </a:spcBef>
              </a:pPr>
              <a:r>
                <a:rPr lang="en-US" sz="1929" spc="42">
                  <a:solidFill>
                    <a:srgbClr val="FFFFFF"/>
                  </a:solidFill>
                  <a:latin typeface="Open Sans"/>
                  <a:ea typeface="Open Sans"/>
                  <a:cs typeface="Open Sans"/>
                  <a:sym typeface="Open Sans"/>
                </a:rPr>
                <a:t>Iara Alkmim</a:t>
              </a:r>
            </a:p>
          </p:txBody>
        </p:sp>
      </p:grpSp>
      <p:grpSp>
        <p:nvGrpSpPr>
          <p:cNvPr name="Group 28" id="28"/>
          <p:cNvGrpSpPr/>
          <p:nvPr/>
        </p:nvGrpSpPr>
        <p:grpSpPr>
          <a:xfrm rot="0">
            <a:off x="14771726" y="6456774"/>
            <a:ext cx="2312586" cy="550230"/>
            <a:chOff x="0" y="0"/>
            <a:chExt cx="609076" cy="144917"/>
          </a:xfrm>
        </p:grpSpPr>
        <p:sp>
          <p:nvSpPr>
            <p:cNvPr name="Freeform 29" id="29"/>
            <p:cNvSpPr/>
            <p:nvPr/>
          </p:nvSpPr>
          <p:spPr>
            <a:xfrm flipH="false" flipV="false" rot="0">
              <a:off x="0" y="0"/>
              <a:ext cx="609076" cy="144917"/>
            </a:xfrm>
            <a:custGeom>
              <a:avLst/>
              <a:gdLst/>
              <a:ahLst/>
              <a:cxnLst/>
              <a:rect r="r" b="b" t="t" l="l"/>
              <a:pathLst>
                <a:path h="144917" w="609076">
                  <a:moveTo>
                    <a:pt x="72458" y="0"/>
                  </a:moveTo>
                  <a:lnTo>
                    <a:pt x="536618" y="0"/>
                  </a:lnTo>
                  <a:cubicBezTo>
                    <a:pt x="555835" y="0"/>
                    <a:pt x="574265" y="7634"/>
                    <a:pt x="587854" y="21223"/>
                  </a:cubicBezTo>
                  <a:cubicBezTo>
                    <a:pt x="601442" y="34811"/>
                    <a:pt x="609076" y="53241"/>
                    <a:pt x="609076" y="72458"/>
                  </a:cubicBezTo>
                  <a:lnTo>
                    <a:pt x="609076" y="72458"/>
                  </a:lnTo>
                  <a:cubicBezTo>
                    <a:pt x="609076" y="112476"/>
                    <a:pt x="576635" y="144917"/>
                    <a:pt x="536618" y="144917"/>
                  </a:cubicBezTo>
                  <a:lnTo>
                    <a:pt x="72458" y="144917"/>
                  </a:lnTo>
                  <a:cubicBezTo>
                    <a:pt x="32441" y="144917"/>
                    <a:pt x="0" y="112476"/>
                    <a:pt x="0" y="72458"/>
                  </a:cubicBezTo>
                  <a:lnTo>
                    <a:pt x="0" y="72458"/>
                  </a:lnTo>
                  <a:cubicBezTo>
                    <a:pt x="0" y="32441"/>
                    <a:pt x="32441" y="0"/>
                    <a:pt x="72458" y="0"/>
                  </a:cubicBezTo>
                  <a:close/>
                </a:path>
              </a:pathLst>
            </a:custGeom>
            <a:solidFill>
              <a:srgbClr val="000000">
                <a:alpha val="0"/>
              </a:srgbClr>
            </a:solidFill>
            <a:ln w="28575" cap="rnd">
              <a:solidFill>
                <a:srgbClr val="FFFFFF"/>
              </a:solidFill>
              <a:prstDash val="solid"/>
              <a:round/>
            </a:ln>
          </p:spPr>
        </p:sp>
        <p:sp>
          <p:nvSpPr>
            <p:cNvPr name="TextBox 30" id="30"/>
            <p:cNvSpPr txBox="true"/>
            <p:nvPr/>
          </p:nvSpPr>
          <p:spPr>
            <a:xfrm>
              <a:off x="0" y="-28575"/>
              <a:ext cx="609076" cy="173492"/>
            </a:xfrm>
            <a:prstGeom prst="rect">
              <a:avLst/>
            </a:prstGeom>
          </p:spPr>
          <p:txBody>
            <a:bodyPr anchor="ctr" rtlCol="false" tIns="50800" lIns="50800" bIns="50800" rIns="50800"/>
            <a:lstStyle/>
            <a:p>
              <a:pPr algn="ctr" marL="0" indent="0" lvl="0">
                <a:lnSpc>
                  <a:spcPts val="2585"/>
                </a:lnSpc>
                <a:spcBef>
                  <a:spcPct val="0"/>
                </a:spcBef>
              </a:pPr>
              <a:r>
                <a:rPr lang="en-US" sz="1929" spc="42">
                  <a:solidFill>
                    <a:srgbClr val="FFFFFF"/>
                  </a:solidFill>
                  <a:latin typeface="Open Sans"/>
                  <a:ea typeface="Open Sans"/>
                  <a:cs typeface="Open Sans"/>
                  <a:sym typeface="Open Sans"/>
                </a:rPr>
                <a:t>Marina Gascó</a:t>
              </a:r>
            </a:p>
          </p:txBody>
        </p:sp>
      </p:grpSp>
      <p:grpSp>
        <p:nvGrpSpPr>
          <p:cNvPr name="Group 31" id="31"/>
          <p:cNvGrpSpPr/>
          <p:nvPr/>
        </p:nvGrpSpPr>
        <p:grpSpPr>
          <a:xfrm rot="0">
            <a:off x="4498549" y="6456774"/>
            <a:ext cx="2312586" cy="550230"/>
            <a:chOff x="0" y="0"/>
            <a:chExt cx="609076" cy="144917"/>
          </a:xfrm>
        </p:grpSpPr>
        <p:sp>
          <p:nvSpPr>
            <p:cNvPr name="Freeform 32" id="32"/>
            <p:cNvSpPr/>
            <p:nvPr/>
          </p:nvSpPr>
          <p:spPr>
            <a:xfrm flipH="false" flipV="false" rot="0">
              <a:off x="0" y="0"/>
              <a:ext cx="609076" cy="144917"/>
            </a:xfrm>
            <a:custGeom>
              <a:avLst/>
              <a:gdLst/>
              <a:ahLst/>
              <a:cxnLst/>
              <a:rect r="r" b="b" t="t" l="l"/>
              <a:pathLst>
                <a:path h="144917" w="609076">
                  <a:moveTo>
                    <a:pt x="72458" y="0"/>
                  </a:moveTo>
                  <a:lnTo>
                    <a:pt x="536618" y="0"/>
                  </a:lnTo>
                  <a:cubicBezTo>
                    <a:pt x="555835" y="0"/>
                    <a:pt x="574265" y="7634"/>
                    <a:pt x="587854" y="21223"/>
                  </a:cubicBezTo>
                  <a:cubicBezTo>
                    <a:pt x="601442" y="34811"/>
                    <a:pt x="609076" y="53241"/>
                    <a:pt x="609076" y="72458"/>
                  </a:cubicBezTo>
                  <a:lnTo>
                    <a:pt x="609076" y="72458"/>
                  </a:lnTo>
                  <a:cubicBezTo>
                    <a:pt x="609076" y="112476"/>
                    <a:pt x="576635" y="144917"/>
                    <a:pt x="536618" y="144917"/>
                  </a:cubicBezTo>
                  <a:lnTo>
                    <a:pt x="72458" y="144917"/>
                  </a:lnTo>
                  <a:cubicBezTo>
                    <a:pt x="32441" y="144917"/>
                    <a:pt x="0" y="112476"/>
                    <a:pt x="0" y="72458"/>
                  </a:cubicBezTo>
                  <a:lnTo>
                    <a:pt x="0" y="72458"/>
                  </a:lnTo>
                  <a:cubicBezTo>
                    <a:pt x="0" y="32441"/>
                    <a:pt x="32441" y="0"/>
                    <a:pt x="72458" y="0"/>
                  </a:cubicBezTo>
                  <a:close/>
                </a:path>
              </a:pathLst>
            </a:custGeom>
            <a:solidFill>
              <a:srgbClr val="000000">
                <a:alpha val="0"/>
              </a:srgbClr>
            </a:solidFill>
            <a:ln w="28575" cap="rnd">
              <a:solidFill>
                <a:srgbClr val="FFFFFF"/>
              </a:solidFill>
              <a:prstDash val="solid"/>
              <a:round/>
            </a:ln>
          </p:spPr>
        </p:sp>
        <p:sp>
          <p:nvSpPr>
            <p:cNvPr name="TextBox 33" id="33"/>
            <p:cNvSpPr txBox="true"/>
            <p:nvPr/>
          </p:nvSpPr>
          <p:spPr>
            <a:xfrm>
              <a:off x="0" y="-28575"/>
              <a:ext cx="609076" cy="173492"/>
            </a:xfrm>
            <a:prstGeom prst="rect">
              <a:avLst/>
            </a:prstGeom>
          </p:spPr>
          <p:txBody>
            <a:bodyPr anchor="ctr" rtlCol="false" tIns="50800" lIns="50800" bIns="50800" rIns="50800"/>
            <a:lstStyle/>
            <a:p>
              <a:pPr algn="ctr" marL="0" indent="0" lvl="0">
                <a:lnSpc>
                  <a:spcPts val="2585"/>
                </a:lnSpc>
                <a:spcBef>
                  <a:spcPct val="0"/>
                </a:spcBef>
              </a:pPr>
              <a:r>
                <a:rPr lang="en-US" sz="1929" spc="42">
                  <a:solidFill>
                    <a:srgbClr val="FFFFFF"/>
                  </a:solidFill>
                  <a:latin typeface="Open Sans"/>
                  <a:ea typeface="Open Sans"/>
                  <a:cs typeface="Open Sans"/>
                  <a:sym typeface="Open Sans"/>
                </a:rPr>
                <a:t>Zoraida Alías</a:t>
              </a:r>
            </a:p>
          </p:txBody>
        </p:sp>
      </p:grpSp>
      <p:grpSp>
        <p:nvGrpSpPr>
          <p:cNvPr name="Group 34" id="34"/>
          <p:cNvGrpSpPr/>
          <p:nvPr/>
        </p:nvGrpSpPr>
        <p:grpSpPr>
          <a:xfrm rot="0">
            <a:off x="11418558" y="6456774"/>
            <a:ext cx="2312586" cy="550230"/>
            <a:chOff x="0" y="0"/>
            <a:chExt cx="609076" cy="144917"/>
          </a:xfrm>
        </p:grpSpPr>
        <p:sp>
          <p:nvSpPr>
            <p:cNvPr name="Freeform 35" id="35"/>
            <p:cNvSpPr/>
            <p:nvPr/>
          </p:nvSpPr>
          <p:spPr>
            <a:xfrm flipH="false" flipV="false" rot="0">
              <a:off x="0" y="0"/>
              <a:ext cx="609076" cy="144917"/>
            </a:xfrm>
            <a:custGeom>
              <a:avLst/>
              <a:gdLst/>
              <a:ahLst/>
              <a:cxnLst/>
              <a:rect r="r" b="b" t="t" l="l"/>
              <a:pathLst>
                <a:path h="144917" w="609076">
                  <a:moveTo>
                    <a:pt x="72458" y="0"/>
                  </a:moveTo>
                  <a:lnTo>
                    <a:pt x="536618" y="0"/>
                  </a:lnTo>
                  <a:cubicBezTo>
                    <a:pt x="555835" y="0"/>
                    <a:pt x="574265" y="7634"/>
                    <a:pt x="587854" y="21223"/>
                  </a:cubicBezTo>
                  <a:cubicBezTo>
                    <a:pt x="601442" y="34811"/>
                    <a:pt x="609076" y="53241"/>
                    <a:pt x="609076" y="72458"/>
                  </a:cubicBezTo>
                  <a:lnTo>
                    <a:pt x="609076" y="72458"/>
                  </a:lnTo>
                  <a:cubicBezTo>
                    <a:pt x="609076" y="112476"/>
                    <a:pt x="576635" y="144917"/>
                    <a:pt x="536618" y="144917"/>
                  </a:cubicBezTo>
                  <a:lnTo>
                    <a:pt x="72458" y="144917"/>
                  </a:lnTo>
                  <a:cubicBezTo>
                    <a:pt x="32441" y="144917"/>
                    <a:pt x="0" y="112476"/>
                    <a:pt x="0" y="72458"/>
                  </a:cubicBezTo>
                  <a:lnTo>
                    <a:pt x="0" y="72458"/>
                  </a:lnTo>
                  <a:cubicBezTo>
                    <a:pt x="0" y="32441"/>
                    <a:pt x="32441" y="0"/>
                    <a:pt x="72458" y="0"/>
                  </a:cubicBezTo>
                  <a:close/>
                </a:path>
              </a:pathLst>
            </a:custGeom>
            <a:solidFill>
              <a:srgbClr val="000000">
                <a:alpha val="0"/>
              </a:srgbClr>
            </a:solidFill>
            <a:ln w="28575" cap="rnd">
              <a:solidFill>
                <a:srgbClr val="FFFFFF"/>
              </a:solidFill>
              <a:prstDash val="solid"/>
              <a:round/>
            </a:ln>
          </p:spPr>
        </p:sp>
        <p:sp>
          <p:nvSpPr>
            <p:cNvPr name="TextBox 36" id="36"/>
            <p:cNvSpPr txBox="true"/>
            <p:nvPr/>
          </p:nvSpPr>
          <p:spPr>
            <a:xfrm>
              <a:off x="0" y="-28575"/>
              <a:ext cx="609076" cy="173492"/>
            </a:xfrm>
            <a:prstGeom prst="rect">
              <a:avLst/>
            </a:prstGeom>
          </p:spPr>
          <p:txBody>
            <a:bodyPr anchor="ctr" rtlCol="false" tIns="50800" lIns="50800" bIns="50800" rIns="50800"/>
            <a:lstStyle/>
            <a:p>
              <a:pPr algn="ctr" marL="0" indent="0" lvl="0">
                <a:lnSpc>
                  <a:spcPts val="2585"/>
                </a:lnSpc>
                <a:spcBef>
                  <a:spcPct val="0"/>
                </a:spcBef>
              </a:pPr>
              <a:r>
                <a:rPr lang="en-US" sz="1929" spc="42">
                  <a:solidFill>
                    <a:srgbClr val="FFFFFF"/>
                  </a:solidFill>
                  <a:latin typeface="Open Sans"/>
                  <a:ea typeface="Open Sans"/>
                  <a:cs typeface="Open Sans"/>
                  <a:sym typeface="Open Sans"/>
                </a:rPr>
                <a:t>Mirella Vissetti</a:t>
              </a:r>
            </a:p>
          </p:txBody>
        </p:sp>
      </p:grpSp>
      <p:sp>
        <p:nvSpPr>
          <p:cNvPr name="TextBox 37" id="37"/>
          <p:cNvSpPr txBox="true"/>
          <p:nvPr/>
        </p:nvSpPr>
        <p:spPr>
          <a:xfrm rot="0">
            <a:off x="1147118" y="938078"/>
            <a:ext cx="13295139" cy="901165"/>
          </a:xfrm>
          <a:prstGeom prst="rect">
            <a:avLst/>
          </a:prstGeom>
        </p:spPr>
        <p:txBody>
          <a:bodyPr anchor="t" rtlCol="false" tIns="0" lIns="0" bIns="0" rIns="0">
            <a:spAutoFit/>
          </a:bodyPr>
          <a:lstStyle/>
          <a:p>
            <a:pPr algn="l" marL="0" indent="0" lvl="0">
              <a:lnSpc>
                <a:spcPts val="6940"/>
              </a:lnSpc>
              <a:spcBef>
                <a:spcPct val="0"/>
              </a:spcBef>
            </a:pPr>
            <a:r>
              <a:rPr lang="en-US" b="true" sz="6197" spc="774">
                <a:solidFill>
                  <a:srgbClr val="FFFFFF"/>
                </a:solidFill>
                <a:latin typeface="Gotham Bold"/>
                <a:ea typeface="Gotham Bold"/>
                <a:cs typeface="Gotham Bold"/>
                <a:sym typeface="Gotham Bold"/>
              </a:rPr>
              <a:t>CABEZAS DE CARTEL:</a:t>
            </a:r>
          </a:p>
        </p:txBody>
      </p:sp>
      <p:sp>
        <p:nvSpPr>
          <p:cNvPr name="TextBox 38" id="38"/>
          <p:cNvSpPr txBox="true"/>
          <p:nvPr/>
        </p:nvSpPr>
        <p:spPr>
          <a:xfrm rot="0">
            <a:off x="2776657" y="2591493"/>
            <a:ext cx="14307656" cy="394953"/>
          </a:xfrm>
          <a:prstGeom prst="rect">
            <a:avLst/>
          </a:prstGeom>
        </p:spPr>
        <p:txBody>
          <a:bodyPr anchor="t" rtlCol="false" tIns="0" lIns="0" bIns="0" rIns="0">
            <a:spAutoFit/>
          </a:bodyPr>
          <a:lstStyle/>
          <a:p>
            <a:pPr algn="l" marL="0" indent="0" lvl="0">
              <a:lnSpc>
                <a:spcPts val="3255"/>
              </a:lnSpc>
              <a:spcBef>
                <a:spcPct val="0"/>
              </a:spcBef>
            </a:pPr>
            <a:r>
              <a:rPr lang="en-US" sz="2429" spc="53">
                <a:solidFill>
                  <a:srgbClr val="FFFFFF"/>
                </a:solidFill>
                <a:latin typeface="Open Sans"/>
                <a:ea typeface="Open Sans"/>
                <a:cs typeface="Open Sans"/>
                <a:sym typeface="Open Sans"/>
              </a:rPr>
              <a:t> vamos más allá de una definición, pero esto podría servir para haceros una idea de nosotras: </a:t>
            </a:r>
          </a:p>
        </p:txBody>
      </p:sp>
      <p:grpSp>
        <p:nvGrpSpPr>
          <p:cNvPr name="Group 39" id="39"/>
          <p:cNvGrpSpPr/>
          <p:nvPr/>
        </p:nvGrpSpPr>
        <p:grpSpPr>
          <a:xfrm rot="0">
            <a:off x="851815" y="7178454"/>
            <a:ext cx="2903192" cy="2530881"/>
            <a:chOff x="0" y="0"/>
            <a:chExt cx="764627" cy="666569"/>
          </a:xfrm>
        </p:grpSpPr>
        <p:sp>
          <p:nvSpPr>
            <p:cNvPr name="Freeform 40" id="40"/>
            <p:cNvSpPr/>
            <p:nvPr/>
          </p:nvSpPr>
          <p:spPr>
            <a:xfrm flipH="false" flipV="false" rot="0">
              <a:off x="0" y="0"/>
              <a:ext cx="764627" cy="666569"/>
            </a:xfrm>
            <a:custGeom>
              <a:avLst/>
              <a:gdLst/>
              <a:ahLst/>
              <a:cxnLst/>
              <a:rect r="r" b="b" t="t" l="l"/>
              <a:pathLst>
                <a:path h="666569" w="764627">
                  <a:moveTo>
                    <a:pt x="266669" y="0"/>
                  </a:moveTo>
                  <a:lnTo>
                    <a:pt x="497957" y="0"/>
                  </a:lnTo>
                  <a:cubicBezTo>
                    <a:pt x="568683" y="0"/>
                    <a:pt x="636511" y="28095"/>
                    <a:pt x="686521" y="78106"/>
                  </a:cubicBezTo>
                  <a:cubicBezTo>
                    <a:pt x="736531" y="128116"/>
                    <a:pt x="764627" y="195944"/>
                    <a:pt x="764627" y="266669"/>
                  </a:cubicBezTo>
                  <a:lnTo>
                    <a:pt x="764627" y="399900"/>
                  </a:lnTo>
                  <a:cubicBezTo>
                    <a:pt x="764627" y="470625"/>
                    <a:pt x="736531" y="538454"/>
                    <a:pt x="686521" y="588464"/>
                  </a:cubicBezTo>
                  <a:cubicBezTo>
                    <a:pt x="636511" y="638474"/>
                    <a:pt x="568682" y="666569"/>
                    <a:pt x="497957" y="666569"/>
                  </a:cubicBezTo>
                  <a:lnTo>
                    <a:pt x="266669" y="666569"/>
                  </a:lnTo>
                  <a:cubicBezTo>
                    <a:pt x="195944" y="666569"/>
                    <a:pt x="128116" y="638474"/>
                    <a:pt x="78106" y="588464"/>
                  </a:cubicBezTo>
                  <a:cubicBezTo>
                    <a:pt x="28095" y="538454"/>
                    <a:pt x="0" y="470625"/>
                    <a:pt x="0" y="399900"/>
                  </a:cubicBezTo>
                  <a:lnTo>
                    <a:pt x="0" y="266669"/>
                  </a:lnTo>
                  <a:cubicBezTo>
                    <a:pt x="0" y="195944"/>
                    <a:pt x="28095" y="128116"/>
                    <a:pt x="78106" y="78106"/>
                  </a:cubicBezTo>
                  <a:cubicBezTo>
                    <a:pt x="128116" y="28095"/>
                    <a:pt x="195944" y="0"/>
                    <a:pt x="266669" y="0"/>
                  </a:cubicBezTo>
                  <a:close/>
                </a:path>
              </a:pathLst>
            </a:custGeom>
            <a:solidFill>
              <a:srgbClr val="000000">
                <a:alpha val="0"/>
              </a:srgbClr>
            </a:solidFill>
            <a:ln w="28575" cap="rnd">
              <a:solidFill>
                <a:srgbClr val="FFFFFF"/>
              </a:solidFill>
              <a:prstDash val="solid"/>
              <a:round/>
            </a:ln>
          </p:spPr>
        </p:sp>
        <p:sp>
          <p:nvSpPr>
            <p:cNvPr name="TextBox 41" id="41"/>
            <p:cNvSpPr txBox="true"/>
            <p:nvPr/>
          </p:nvSpPr>
          <p:spPr>
            <a:xfrm>
              <a:off x="0" y="-19050"/>
              <a:ext cx="764627" cy="685619"/>
            </a:xfrm>
            <a:prstGeom prst="rect">
              <a:avLst/>
            </a:prstGeom>
          </p:spPr>
          <p:txBody>
            <a:bodyPr anchor="ctr" rtlCol="false" tIns="50800" lIns="50800" bIns="50800" rIns="50800"/>
            <a:lstStyle/>
            <a:p>
              <a:pPr algn="ctr" marL="0" indent="0" lvl="0">
                <a:lnSpc>
                  <a:spcPts val="2317"/>
                </a:lnSpc>
                <a:spcBef>
                  <a:spcPct val="0"/>
                </a:spcBef>
              </a:pPr>
              <a:r>
                <a:rPr lang="en-US" sz="1729" spc="38">
                  <a:solidFill>
                    <a:srgbClr val="FFFFFF"/>
                  </a:solidFill>
                  <a:latin typeface="Open Sans"/>
                  <a:ea typeface="Open Sans"/>
                  <a:cs typeface="Open Sans"/>
                  <a:sym typeface="Open Sans"/>
                </a:rPr>
                <a:t>Una máquina leyendo y entendiendo (que no es poco) la documentación de las API’s y cuidando al equipo (que es aún más importante).</a:t>
              </a:r>
            </a:p>
          </p:txBody>
        </p:sp>
      </p:grpSp>
      <p:grpSp>
        <p:nvGrpSpPr>
          <p:cNvPr name="Group 42" id="42"/>
          <p:cNvGrpSpPr/>
          <p:nvPr/>
        </p:nvGrpSpPr>
        <p:grpSpPr>
          <a:xfrm rot="0">
            <a:off x="7604365" y="7178454"/>
            <a:ext cx="3016331" cy="2530881"/>
            <a:chOff x="0" y="0"/>
            <a:chExt cx="794425" cy="666569"/>
          </a:xfrm>
        </p:grpSpPr>
        <p:sp>
          <p:nvSpPr>
            <p:cNvPr name="Freeform 43" id="43"/>
            <p:cNvSpPr/>
            <p:nvPr/>
          </p:nvSpPr>
          <p:spPr>
            <a:xfrm flipH="false" flipV="false" rot="0">
              <a:off x="0" y="0"/>
              <a:ext cx="794425" cy="666569"/>
            </a:xfrm>
            <a:custGeom>
              <a:avLst/>
              <a:gdLst/>
              <a:ahLst/>
              <a:cxnLst/>
              <a:rect r="r" b="b" t="t" l="l"/>
              <a:pathLst>
                <a:path h="666569" w="794425">
                  <a:moveTo>
                    <a:pt x="256667" y="0"/>
                  </a:moveTo>
                  <a:lnTo>
                    <a:pt x="537758" y="0"/>
                  </a:lnTo>
                  <a:cubicBezTo>
                    <a:pt x="679511" y="0"/>
                    <a:pt x="794425" y="114914"/>
                    <a:pt x="794425" y="256667"/>
                  </a:cubicBezTo>
                  <a:lnTo>
                    <a:pt x="794425" y="409903"/>
                  </a:lnTo>
                  <a:cubicBezTo>
                    <a:pt x="794425" y="551656"/>
                    <a:pt x="679511" y="666569"/>
                    <a:pt x="537758" y="666569"/>
                  </a:cubicBezTo>
                  <a:lnTo>
                    <a:pt x="256667" y="666569"/>
                  </a:lnTo>
                  <a:cubicBezTo>
                    <a:pt x="114914" y="666569"/>
                    <a:pt x="0" y="551656"/>
                    <a:pt x="0" y="409903"/>
                  </a:cubicBezTo>
                  <a:lnTo>
                    <a:pt x="0" y="256667"/>
                  </a:lnTo>
                  <a:cubicBezTo>
                    <a:pt x="0" y="114914"/>
                    <a:pt x="114914" y="0"/>
                    <a:pt x="256667" y="0"/>
                  </a:cubicBezTo>
                  <a:close/>
                </a:path>
              </a:pathLst>
            </a:custGeom>
            <a:solidFill>
              <a:srgbClr val="000000">
                <a:alpha val="0"/>
              </a:srgbClr>
            </a:solidFill>
            <a:ln w="28575" cap="rnd">
              <a:solidFill>
                <a:srgbClr val="FFFFFF"/>
              </a:solidFill>
              <a:prstDash val="solid"/>
              <a:round/>
            </a:ln>
          </p:spPr>
        </p:sp>
        <p:sp>
          <p:nvSpPr>
            <p:cNvPr name="TextBox 44" id="44"/>
            <p:cNvSpPr txBox="true"/>
            <p:nvPr/>
          </p:nvSpPr>
          <p:spPr>
            <a:xfrm>
              <a:off x="0" y="-19050"/>
              <a:ext cx="794425" cy="685619"/>
            </a:xfrm>
            <a:prstGeom prst="rect">
              <a:avLst/>
            </a:prstGeom>
          </p:spPr>
          <p:txBody>
            <a:bodyPr anchor="ctr" rtlCol="false" tIns="50800" lIns="50800" bIns="50800" rIns="50800"/>
            <a:lstStyle/>
            <a:p>
              <a:pPr algn="ctr" marL="0" indent="0" lvl="0">
                <a:lnSpc>
                  <a:spcPts val="2317"/>
                </a:lnSpc>
                <a:spcBef>
                  <a:spcPct val="0"/>
                </a:spcBef>
              </a:pPr>
              <a:r>
                <a:rPr lang="en-US" sz="1729" spc="38">
                  <a:solidFill>
                    <a:srgbClr val="FFFFFF"/>
                  </a:solidFill>
                  <a:latin typeface="Open Sans"/>
                  <a:ea typeface="Open Sans"/>
                  <a:cs typeface="Open Sans"/>
                  <a:sym typeface="Open Sans"/>
                </a:rPr>
                <a:t>También llamada “ojo de halcón” o “the master of code”. No se le escapa ni una y convierte en funciones todo lo que se le pasa por delante. </a:t>
              </a:r>
            </a:p>
          </p:txBody>
        </p:sp>
      </p:grpSp>
      <p:grpSp>
        <p:nvGrpSpPr>
          <p:cNvPr name="Group 45" id="45"/>
          <p:cNvGrpSpPr/>
          <p:nvPr/>
        </p:nvGrpSpPr>
        <p:grpSpPr>
          <a:xfrm rot="0">
            <a:off x="4152994" y="7178454"/>
            <a:ext cx="3003697" cy="2530881"/>
            <a:chOff x="0" y="0"/>
            <a:chExt cx="791097" cy="666569"/>
          </a:xfrm>
        </p:grpSpPr>
        <p:sp>
          <p:nvSpPr>
            <p:cNvPr name="Freeform 46" id="46"/>
            <p:cNvSpPr/>
            <p:nvPr/>
          </p:nvSpPr>
          <p:spPr>
            <a:xfrm flipH="false" flipV="false" rot="0">
              <a:off x="0" y="0"/>
              <a:ext cx="791097" cy="666569"/>
            </a:xfrm>
            <a:custGeom>
              <a:avLst/>
              <a:gdLst/>
              <a:ahLst/>
              <a:cxnLst/>
              <a:rect r="r" b="b" t="t" l="l"/>
              <a:pathLst>
                <a:path h="666569" w="791097">
                  <a:moveTo>
                    <a:pt x="257746" y="0"/>
                  </a:moveTo>
                  <a:lnTo>
                    <a:pt x="533351" y="0"/>
                  </a:lnTo>
                  <a:cubicBezTo>
                    <a:pt x="675700" y="0"/>
                    <a:pt x="791097" y="115397"/>
                    <a:pt x="791097" y="257746"/>
                  </a:cubicBezTo>
                  <a:lnTo>
                    <a:pt x="791097" y="408823"/>
                  </a:lnTo>
                  <a:cubicBezTo>
                    <a:pt x="791097" y="477182"/>
                    <a:pt x="763942" y="542740"/>
                    <a:pt x="715605" y="591077"/>
                  </a:cubicBezTo>
                  <a:cubicBezTo>
                    <a:pt x="667268" y="639414"/>
                    <a:pt x="601709" y="666569"/>
                    <a:pt x="533351" y="666569"/>
                  </a:cubicBezTo>
                  <a:lnTo>
                    <a:pt x="257746" y="666569"/>
                  </a:lnTo>
                  <a:cubicBezTo>
                    <a:pt x="115397" y="666569"/>
                    <a:pt x="0" y="551172"/>
                    <a:pt x="0" y="408823"/>
                  </a:cubicBezTo>
                  <a:lnTo>
                    <a:pt x="0" y="257746"/>
                  </a:lnTo>
                  <a:cubicBezTo>
                    <a:pt x="0" y="115397"/>
                    <a:pt x="115397" y="0"/>
                    <a:pt x="257746" y="0"/>
                  </a:cubicBezTo>
                  <a:close/>
                </a:path>
              </a:pathLst>
            </a:custGeom>
            <a:solidFill>
              <a:srgbClr val="000000">
                <a:alpha val="0"/>
              </a:srgbClr>
            </a:solidFill>
            <a:ln w="28575" cap="rnd">
              <a:solidFill>
                <a:srgbClr val="FFFFFF"/>
              </a:solidFill>
              <a:prstDash val="solid"/>
              <a:round/>
            </a:ln>
          </p:spPr>
        </p:sp>
        <p:sp>
          <p:nvSpPr>
            <p:cNvPr name="TextBox 47" id="47"/>
            <p:cNvSpPr txBox="true"/>
            <p:nvPr/>
          </p:nvSpPr>
          <p:spPr>
            <a:xfrm>
              <a:off x="0" y="-19050"/>
              <a:ext cx="791097" cy="685619"/>
            </a:xfrm>
            <a:prstGeom prst="rect">
              <a:avLst/>
            </a:prstGeom>
          </p:spPr>
          <p:txBody>
            <a:bodyPr anchor="ctr" rtlCol="false" tIns="50800" lIns="50800" bIns="50800" rIns="50800"/>
            <a:lstStyle/>
            <a:p>
              <a:pPr algn="ctr" marL="0" indent="0" lvl="0">
                <a:lnSpc>
                  <a:spcPts val="2317"/>
                </a:lnSpc>
                <a:spcBef>
                  <a:spcPct val="0"/>
                </a:spcBef>
              </a:pPr>
              <a:r>
                <a:rPr lang="en-US" sz="1729" spc="38">
                  <a:solidFill>
                    <a:srgbClr val="FFFFFF"/>
                  </a:solidFill>
                  <a:latin typeface="Open Sans"/>
                  <a:ea typeface="Open Sans"/>
                  <a:cs typeface="Open Sans"/>
                  <a:sym typeface="Open Sans"/>
                </a:rPr>
                <a:t>Basándose en los principios de “prueba y error” tanto te saca una BBDD de una API como crea tablas como churros en mysql. </a:t>
              </a:r>
            </a:p>
          </p:txBody>
        </p:sp>
      </p:grpSp>
      <p:grpSp>
        <p:nvGrpSpPr>
          <p:cNvPr name="Group 48" id="48"/>
          <p:cNvGrpSpPr/>
          <p:nvPr/>
        </p:nvGrpSpPr>
        <p:grpSpPr>
          <a:xfrm rot="0">
            <a:off x="11066685" y="7178454"/>
            <a:ext cx="3016331" cy="2530881"/>
            <a:chOff x="0" y="0"/>
            <a:chExt cx="794425" cy="666569"/>
          </a:xfrm>
        </p:grpSpPr>
        <p:sp>
          <p:nvSpPr>
            <p:cNvPr name="Freeform 49" id="49"/>
            <p:cNvSpPr/>
            <p:nvPr/>
          </p:nvSpPr>
          <p:spPr>
            <a:xfrm flipH="false" flipV="false" rot="0">
              <a:off x="0" y="0"/>
              <a:ext cx="794425" cy="666569"/>
            </a:xfrm>
            <a:custGeom>
              <a:avLst/>
              <a:gdLst/>
              <a:ahLst/>
              <a:cxnLst/>
              <a:rect r="r" b="b" t="t" l="l"/>
              <a:pathLst>
                <a:path h="666569" w="794425">
                  <a:moveTo>
                    <a:pt x="256667" y="0"/>
                  </a:moveTo>
                  <a:lnTo>
                    <a:pt x="537758" y="0"/>
                  </a:lnTo>
                  <a:cubicBezTo>
                    <a:pt x="679511" y="0"/>
                    <a:pt x="794425" y="114914"/>
                    <a:pt x="794425" y="256667"/>
                  </a:cubicBezTo>
                  <a:lnTo>
                    <a:pt x="794425" y="409903"/>
                  </a:lnTo>
                  <a:cubicBezTo>
                    <a:pt x="794425" y="551656"/>
                    <a:pt x="679511" y="666569"/>
                    <a:pt x="537758" y="666569"/>
                  </a:cubicBezTo>
                  <a:lnTo>
                    <a:pt x="256667" y="666569"/>
                  </a:lnTo>
                  <a:cubicBezTo>
                    <a:pt x="114914" y="666569"/>
                    <a:pt x="0" y="551656"/>
                    <a:pt x="0" y="409903"/>
                  </a:cubicBezTo>
                  <a:lnTo>
                    <a:pt x="0" y="256667"/>
                  </a:lnTo>
                  <a:cubicBezTo>
                    <a:pt x="0" y="114914"/>
                    <a:pt x="114914" y="0"/>
                    <a:pt x="256667" y="0"/>
                  </a:cubicBezTo>
                  <a:close/>
                </a:path>
              </a:pathLst>
            </a:custGeom>
            <a:solidFill>
              <a:srgbClr val="000000">
                <a:alpha val="0"/>
              </a:srgbClr>
            </a:solidFill>
            <a:ln w="28575" cap="rnd">
              <a:solidFill>
                <a:srgbClr val="FFFFFF"/>
              </a:solidFill>
              <a:prstDash val="solid"/>
              <a:round/>
            </a:ln>
          </p:spPr>
        </p:sp>
        <p:sp>
          <p:nvSpPr>
            <p:cNvPr name="TextBox 50" id="50"/>
            <p:cNvSpPr txBox="true"/>
            <p:nvPr/>
          </p:nvSpPr>
          <p:spPr>
            <a:xfrm>
              <a:off x="0" y="-19050"/>
              <a:ext cx="794425" cy="685619"/>
            </a:xfrm>
            <a:prstGeom prst="rect">
              <a:avLst/>
            </a:prstGeom>
          </p:spPr>
          <p:txBody>
            <a:bodyPr anchor="ctr" rtlCol="false" tIns="50800" lIns="50800" bIns="50800" rIns="50800"/>
            <a:lstStyle/>
            <a:p>
              <a:pPr algn="ctr" marL="0" indent="0" lvl="0">
                <a:lnSpc>
                  <a:spcPts val="2317"/>
                </a:lnSpc>
                <a:spcBef>
                  <a:spcPct val="0"/>
                </a:spcBef>
              </a:pPr>
              <a:r>
                <a:rPr lang="en-US" sz="1729" spc="38">
                  <a:solidFill>
                    <a:srgbClr val="FFFFFF"/>
                  </a:solidFill>
                  <a:latin typeface="Open Sans"/>
                  <a:ea typeface="Open Sans"/>
                  <a:cs typeface="Open Sans"/>
                  <a:sym typeface="Open Sans"/>
                </a:rPr>
                <a:t>“Cuando habla la clava” sería la definición perfecta para Mirella, siempre dándonos luz cuando entramos en bucle.</a:t>
              </a:r>
            </a:p>
          </p:txBody>
        </p:sp>
      </p:grpSp>
      <p:grpSp>
        <p:nvGrpSpPr>
          <p:cNvPr name="Group 51" id="51"/>
          <p:cNvGrpSpPr/>
          <p:nvPr/>
        </p:nvGrpSpPr>
        <p:grpSpPr>
          <a:xfrm rot="0">
            <a:off x="14419854" y="7178454"/>
            <a:ext cx="3016331" cy="2530881"/>
            <a:chOff x="0" y="0"/>
            <a:chExt cx="794425" cy="666569"/>
          </a:xfrm>
        </p:grpSpPr>
        <p:sp>
          <p:nvSpPr>
            <p:cNvPr name="Freeform 52" id="52"/>
            <p:cNvSpPr/>
            <p:nvPr/>
          </p:nvSpPr>
          <p:spPr>
            <a:xfrm flipH="false" flipV="false" rot="0">
              <a:off x="0" y="0"/>
              <a:ext cx="794425" cy="666569"/>
            </a:xfrm>
            <a:custGeom>
              <a:avLst/>
              <a:gdLst/>
              <a:ahLst/>
              <a:cxnLst/>
              <a:rect r="r" b="b" t="t" l="l"/>
              <a:pathLst>
                <a:path h="666569" w="794425">
                  <a:moveTo>
                    <a:pt x="256667" y="0"/>
                  </a:moveTo>
                  <a:lnTo>
                    <a:pt x="537758" y="0"/>
                  </a:lnTo>
                  <a:cubicBezTo>
                    <a:pt x="679511" y="0"/>
                    <a:pt x="794425" y="114914"/>
                    <a:pt x="794425" y="256667"/>
                  </a:cubicBezTo>
                  <a:lnTo>
                    <a:pt x="794425" y="409903"/>
                  </a:lnTo>
                  <a:cubicBezTo>
                    <a:pt x="794425" y="551656"/>
                    <a:pt x="679511" y="666569"/>
                    <a:pt x="537758" y="666569"/>
                  </a:cubicBezTo>
                  <a:lnTo>
                    <a:pt x="256667" y="666569"/>
                  </a:lnTo>
                  <a:cubicBezTo>
                    <a:pt x="114914" y="666569"/>
                    <a:pt x="0" y="551656"/>
                    <a:pt x="0" y="409903"/>
                  </a:cubicBezTo>
                  <a:lnTo>
                    <a:pt x="0" y="256667"/>
                  </a:lnTo>
                  <a:cubicBezTo>
                    <a:pt x="0" y="114914"/>
                    <a:pt x="114914" y="0"/>
                    <a:pt x="256667" y="0"/>
                  </a:cubicBezTo>
                  <a:close/>
                </a:path>
              </a:pathLst>
            </a:custGeom>
            <a:solidFill>
              <a:srgbClr val="000000">
                <a:alpha val="0"/>
              </a:srgbClr>
            </a:solidFill>
            <a:ln w="28575" cap="rnd">
              <a:solidFill>
                <a:srgbClr val="FFFFFF"/>
              </a:solidFill>
              <a:prstDash val="solid"/>
              <a:round/>
            </a:ln>
          </p:spPr>
        </p:sp>
        <p:sp>
          <p:nvSpPr>
            <p:cNvPr name="TextBox 53" id="53"/>
            <p:cNvSpPr txBox="true"/>
            <p:nvPr/>
          </p:nvSpPr>
          <p:spPr>
            <a:xfrm>
              <a:off x="0" y="-19050"/>
              <a:ext cx="794425" cy="685619"/>
            </a:xfrm>
            <a:prstGeom prst="rect">
              <a:avLst/>
            </a:prstGeom>
          </p:spPr>
          <p:txBody>
            <a:bodyPr anchor="ctr" rtlCol="false" tIns="50800" lIns="50800" bIns="50800" rIns="50800"/>
            <a:lstStyle/>
            <a:p>
              <a:pPr algn="ctr" marL="0" indent="0" lvl="0">
                <a:lnSpc>
                  <a:spcPts val="2317"/>
                </a:lnSpc>
                <a:spcBef>
                  <a:spcPct val="0"/>
                </a:spcBef>
              </a:pPr>
              <a:r>
                <a:rPr lang="en-US" sz="1729" spc="38">
                  <a:solidFill>
                    <a:srgbClr val="FFFFFF"/>
                  </a:solidFill>
                  <a:latin typeface="Open Sans"/>
                  <a:ea typeface="Open Sans"/>
                  <a:cs typeface="Open Sans"/>
                  <a:sym typeface="Open Sans"/>
                </a:rPr>
                <a:t>Fan de Mysql, de los bonus con punto creativo y del storytelling.  Organiza y anima (¿distrae?) al equipo para que nada ni nadie pueda con nosotras.</a:t>
              </a:r>
            </a:p>
          </p:txBody>
        </p:sp>
      </p:grpSp>
      <p:grpSp>
        <p:nvGrpSpPr>
          <p:cNvPr name="Group 54" id="54"/>
          <p:cNvGrpSpPr/>
          <p:nvPr/>
        </p:nvGrpSpPr>
        <p:grpSpPr>
          <a:xfrm rot="1174153">
            <a:off x="1019753" y="2053096"/>
            <a:ext cx="1543050" cy="1543050"/>
            <a:chOff x="0" y="0"/>
            <a:chExt cx="812800" cy="812800"/>
          </a:xfrm>
        </p:grpSpPr>
        <p:sp>
          <p:nvSpPr>
            <p:cNvPr name="Freeform 55" id="5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027E2"/>
            </a:solidFill>
            <a:ln w="76200" cap="sq">
              <a:gradFill>
                <a:gsLst>
                  <a:gs pos="0">
                    <a:srgbClr val="151B64">
                      <a:alpha val="100000"/>
                    </a:srgbClr>
                  </a:gs>
                  <a:gs pos="100000">
                    <a:srgbClr val="AD1996">
                      <a:alpha val="100000"/>
                    </a:srgbClr>
                  </a:gs>
                </a:gsLst>
                <a:path path="circle">
                  <a:fillToRect l="0" r="100000" t="0" b="100000"/>
                </a:path>
                <a:tileRect r="0" l="-100000" b="0" t="-100000"/>
              </a:gradFill>
              <a:prstDash val="sysDot"/>
              <a:miter/>
            </a:ln>
          </p:spPr>
        </p:sp>
        <p:sp>
          <p:nvSpPr>
            <p:cNvPr name="TextBox 56" id="56"/>
            <p:cNvSpPr txBox="true"/>
            <p:nvPr/>
          </p:nvSpPr>
          <p:spPr>
            <a:xfrm>
              <a:off x="76200" y="57150"/>
              <a:ext cx="660400" cy="679450"/>
            </a:xfrm>
            <a:prstGeom prst="rect">
              <a:avLst/>
            </a:prstGeom>
          </p:spPr>
          <p:txBody>
            <a:bodyPr anchor="ctr" rtlCol="false" tIns="50800" lIns="50800" bIns="50800" rIns="50800"/>
            <a:lstStyle/>
            <a:p>
              <a:pPr algn="ctr">
                <a:lnSpc>
                  <a:spcPts val="2049"/>
                </a:lnSpc>
              </a:pPr>
              <a:r>
                <a:rPr lang="en-US" b="true" sz="1529" spc="33">
                  <a:solidFill>
                    <a:srgbClr val="FFFFFF"/>
                  </a:solidFill>
                  <a:latin typeface="Cy Grotesk Wide Bold"/>
                  <a:ea typeface="Cy Grotesk Wide Bold"/>
                  <a:cs typeface="Cy Grotesk Wide Bold"/>
                  <a:sym typeface="Cy Grotesk Wide Bold"/>
                </a:rPr>
                <a:t>Beyond</a:t>
              </a:r>
            </a:p>
            <a:p>
              <a:pPr algn="ctr">
                <a:lnSpc>
                  <a:spcPts val="2049"/>
                </a:lnSpc>
              </a:pPr>
              <a:r>
                <a:rPr lang="en-US" b="true" sz="1529" spc="33">
                  <a:solidFill>
                    <a:srgbClr val="FFFFFF"/>
                  </a:solidFill>
                  <a:latin typeface="Cy Grotesk Wide Bold"/>
                  <a:ea typeface="Cy Grotesk Wide Bold"/>
                  <a:cs typeface="Cy Grotesk Wide Bold"/>
                  <a:sym typeface="Cy Grotesk Wide Bold"/>
                </a:rPr>
                <a:t>TheBeat</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AD1996">
                <a:alpha val="100000"/>
              </a:srgbClr>
            </a:gs>
            <a:gs pos="100000">
              <a:srgbClr val="151B64">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3456009"/>
            <a:ext cx="9454577" cy="4194394"/>
          </a:xfrm>
          <a:custGeom>
            <a:avLst/>
            <a:gdLst/>
            <a:ahLst/>
            <a:cxnLst/>
            <a:rect r="r" b="b" t="t" l="l"/>
            <a:pathLst>
              <a:path h="4194394" w="9454577">
                <a:moveTo>
                  <a:pt x="0" y="0"/>
                </a:moveTo>
                <a:lnTo>
                  <a:pt x="9454577" y="0"/>
                </a:lnTo>
                <a:lnTo>
                  <a:pt x="9454577" y="4194394"/>
                </a:lnTo>
                <a:lnTo>
                  <a:pt x="0" y="4194394"/>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805737" y="2997425"/>
            <a:ext cx="7456801" cy="5585822"/>
          </a:xfrm>
          <a:custGeom>
            <a:avLst/>
            <a:gdLst/>
            <a:ahLst/>
            <a:cxnLst/>
            <a:rect r="r" b="b" t="t" l="l"/>
            <a:pathLst>
              <a:path h="5585822" w="7456801">
                <a:moveTo>
                  <a:pt x="0" y="0"/>
                </a:moveTo>
                <a:lnTo>
                  <a:pt x="7456801" y="0"/>
                </a:lnTo>
                <a:lnTo>
                  <a:pt x="7456801" y="5585822"/>
                </a:lnTo>
                <a:lnTo>
                  <a:pt x="0" y="55858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24988" y="-397581"/>
            <a:ext cx="9629605" cy="11102924"/>
            <a:chOff x="0" y="0"/>
            <a:chExt cx="2536192" cy="2924227"/>
          </a:xfrm>
        </p:grpSpPr>
        <p:sp>
          <p:nvSpPr>
            <p:cNvPr name="Freeform 5" id="5"/>
            <p:cNvSpPr/>
            <p:nvPr/>
          </p:nvSpPr>
          <p:spPr>
            <a:xfrm flipH="false" flipV="false" rot="0">
              <a:off x="0" y="0"/>
              <a:ext cx="2536192" cy="2924227"/>
            </a:xfrm>
            <a:custGeom>
              <a:avLst/>
              <a:gdLst/>
              <a:ahLst/>
              <a:cxnLst/>
              <a:rect r="r" b="b" t="t" l="l"/>
              <a:pathLst>
                <a:path h="2924227" w="2536192">
                  <a:moveTo>
                    <a:pt x="0" y="0"/>
                  </a:moveTo>
                  <a:lnTo>
                    <a:pt x="2536192" y="0"/>
                  </a:lnTo>
                  <a:lnTo>
                    <a:pt x="2536192" y="2924227"/>
                  </a:lnTo>
                  <a:lnTo>
                    <a:pt x="0" y="2924227"/>
                  </a:ln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38100" cap="sq">
              <a:gradFill>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a:prstDash val="solid"/>
              <a:miter/>
            </a:ln>
          </p:spPr>
        </p:sp>
        <p:sp>
          <p:nvSpPr>
            <p:cNvPr name="TextBox 6" id="6"/>
            <p:cNvSpPr txBox="true"/>
            <p:nvPr/>
          </p:nvSpPr>
          <p:spPr>
            <a:xfrm>
              <a:off x="0" y="-219075"/>
              <a:ext cx="2536192" cy="3143302"/>
            </a:xfrm>
            <a:prstGeom prst="rect">
              <a:avLst/>
            </a:prstGeom>
          </p:spPr>
          <p:txBody>
            <a:bodyPr anchor="ctr" rtlCol="false" tIns="50800" lIns="50800" bIns="50800" rIns="50800"/>
            <a:lstStyle/>
            <a:p>
              <a:pPr algn="ctr">
                <a:lnSpc>
                  <a:spcPts val="4832"/>
                </a:lnSpc>
              </a:pPr>
            </a:p>
          </p:txBody>
        </p:sp>
      </p:grpSp>
      <p:sp>
        <p:nvSpPr>
          <p:cNvPr name="TextBox 7" id="7"/>
          <p:cNvSpPr txBox="true"/>
          <p:nvPr/>
        </p:nvSpPr>
        <p:spPr>
          <a:xfrm rot="0">
            <a:off x="2804907" y="1998403"/>
            <a:ext cx="4097594" cy="936625"/>
          </a:xfrm>
          <a:prstGeom prst="rect">
            <a:avLst/>
          </a:prstGeom>
        </p:spPr>
        <p:txBody>
          <a:bodyPr anchor="t" rtlCol="false" tIns="0" lIns="0" bIns="0" rIns="0">
            <a:spAutoFit/>
          </a:bodyPr>
          <a:lstStyle/>
          <a:p>
            <a:pPr algn="l" marL="0" indent="0" lvl="0">
              <a:lnSpc>
                <a:spcPts val="7700"/>
              </a:lnSpc>
            </a:pPr>
            <a:r>
              <a:rPr lang="en-US" b="true" sz="5000" spc="510">
                <a:solidFill>
                  <a:srgbClr val="FFFFFF"/>
                </a:solidFill>
                <a:latin typeface="Gotham Bold"/>
                <a:ea typeface="Gotham Bold"/>
                <a:cs typeface="Gotham Bold"/>
                <a:sym typeface="Gotham Bold"/>
              </a:rPr>
              <a:t> &amp; BASES: </a:t>
            </a:r>
          </a:p>
        </p:txBody>
      </p:sp>
      <p:sp>
        <p:nvSpPr>
          <p:cNvPr name="Freeform 8" id="8"/>
          <p:cNvSpPr/>
          <p:nvPr/>
        </p:nvSpPr>
        <p:spPr>
          <a:xfrm flipH="false" flipV="false" rot="0">
            <a:off x="14870177" y="2997425"/>
            <a:ext cx="7456801" cy="5585822"/>
          </a:xfrm>
          <a:custGeom>
            <a:avLst/>
            <a:gdLst/>
            <a:ahLst/>
            <a:cxnLst/>
            <a:rect r="r" b="b" t="t" l="l"/>
            <a:pathLst>
              <a:path h="5585822" w="7456801">
                <a:moveTo>
                  <a:pt x="0" y="0"/>
                </a:moveTo>
                <a:lnTo>
                  <a:pt x="7456801" y="0"/>
                </a:lnTo>
                <a:lnTo>
                  <a:pt x="7456801" y="5585822"/>
                </a:lnTo>
                <a:lnTo>
                  <a:pt x="0" y="55858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0520200" y="2222384"/>
            <a:ext cx="6360863" cy="636086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0" t="-20052" r="0" b="-20052"/>
              </a:stretch>
            </a:blipFill>
            <a:ln w="85725" cap="sq">
              <a:solidFill>
                <a:srgbClr val="FFFFFF"/>
              </a:solidFill>
              <a:prstDash val="solid"/>
              <a:miter/>
            </a:ln>
          </p:spPr>
        </p:sp>
      </p:grpSp>
      <p:sp>
        <p:nvSpPr>
          <p:cNvPr name="TextBox 11" id="11"/>
          <p:cNvSpPr txBox="true"/>
          <p:nvPr/>
        </p:nvSpPr>
        <p:spPr>
          <a:xfrm rot="0">
            <a:off x="4342" y="3069955"/>
            <a:ext cx="9170947" cy="6386703"/>
          </a:xfrm>
          <a:prstGeom prst="rect">
            <a:avLst/>
          </a:prstGeom>
        </p:spPr>
        <p:txBody>
          <a:bodyPr anchor="t" rtlCol="false" tIns="0" lIns="0" bIns="0" rIns="0">
            <a:spAutoFit/>
          </a:bodyPr>
          <a:lstStyle/>
          <a:p>
            <a:pPr algn="l" marL="518160" indent="-259080" lvl="1">
              <a:lnSpc>
                <a:spcPts val="3216"/>
              </a:lnSpc>
              <a:buFont typeface="Arial"/>
              <a:buChar char="•"/>
            </a:pPr>
            <a:r>
              <a:rPr lang="en-US" b="true" sz="2400" spc="52">
                <a:solidFill>
                  <a:srgbClr val="FFFFFF"/>
                </a:solidFill>
                <a:latin typeface="Open Sans Bold"/>
                <a:ea typeface="Open Sans Bold"/>
                <a:cs typeface="Open Sans Bold"/>
                <a:sym typeface="Open Sans Bold"/>
              </a:rPr>
              <a:t>Objetivo:</a:t>
            </a:r>
            <a:r>
              <a:rPr lang="en-US" sz="2400" spc="52">
                <a:solidFill>
                  <a:srgbClr val="FFFFFF"/>
                </a:solidFill>
                <a:latin typeface="Open Sans"/>
                <a:ea typeface="Open Sans"/>
                <a:cs typeface="Open Sans"/>
                <a:sym typeface="Open Sans"/>
              </a:rPr>
              <a:t> Analizar el panorama musical de los últimos años </a:t>
            </a:r>
            <a:r>
              <a:rPr lang="en-US" b="true" sz="2400" spc="52">
                <a:solidFill>
                  <a:srgbClr val="FFFFFF"/>
                </a:solidFill>
                <a:latin typeface="Open Sans Bold"/>
                <a:ea typeface="Open Sans Bold"/>
                <a:cs typeface="Open Sans Bold"/>
                <a:sym typeface="Open Sans Bold"/>
              </a:rPr>
              <a:t>(2022-2023) </a:t>
            </a:r>
            <a:r>
              <a:rPr lang="en-US" sz="2400" spc="52">
                <a:solidFill>
                  <a:srgbClr val="FFFFFF"/>
                </a:solidFill>
                <a:latin typeface="Open Sans"/>
                <a:ea typeface="Open Sans"/>
                <a:cs typeface="Open Sans"/>
                <a:sym typeface="Open Sans"/>
              </a:rPr>
              <a:t>y demostrar cómo las artistas femeninas han evolucionado y se han consolidado los siguientes géneros: </a:t>
            </a:r>
            <a:r>
              <a:rPr lang="en-US" b="true" sz="2400" spc="52">
                <a:solidFill>
                  <a:srgbClr val="FFFFFF"/>
                </a:solidFill>
                <a:latin typeface="Open Sans Bold"/>
                <a:ea typeface="Open Sans Bold"/>
                <a:cs typeface="Open Sans Bold"/>
                <a:sym typeface="Open Sans Bold"/>
              </a:rPr>
              <a:t>hip hop, pop, rock y latino/urbano. </a:t>
            </a:r>
          </a:p>
          <a:p>
            <a:pPr algn="l">
              <a:lnSpc>
                <a:spcPts val="3216"/>
              </a:lnSpc>
            </a:pPr>
          </a:p>
          <a:p>
            <a:pPr algn="l" marL="518160" indent="-259080" lvl="1">
              <a:lnSpc>
                <a:spcPts val="3216"/>
              </a:lnSpc>
              <a:buFont typeface="Arial"/>
              <a:buChar char="•"/>
            </a:pPr>
            <a:r>
              <a:rPr lang="en-US" b="true" sz="2400" spc="52">
                <a:solidFill>
                  <a:srgbClr val="FFFFFF"/>
                </a:solidFill>
                <a:latin typeface="Open Sans Bold"/>
                <a:ea typeface="Open Sans Bold"/>
                <a:cs typeface="Open Sans Bold"/>
                <a:sym typeface="Open Sans Bold"/>
              </a:rPr>
              <a:t>Metodología: Skrum</a:t>
            </a:r>
            <a:r>
              <a:rPr lang="en-US" sz="2400" spc="52">
                <a:solidFill>
                  <a:srgbClr val="FFFFFF"/>
                </a:solidFill>
                <a:latin typeface="Open Sans"/>
                <a:ea typeface="Open Sans"/>
                <a:cs typeface="Open Sans"/>
                <a:sym typeface="Open Sans"/>
              </a:rPr>
              <a:t> trabajando en sprints reviews para ir mejorando continuamente. </a:t>
            </a:r>
          </a:p>
          <a:p>
            <a:pPr algn="l">
              <a:lnSpc>
                <a:spcPts val="3216"/>
              </a:lnSpc>
              <a:spcBef>
                <a:spcPct val="0"/>
              </a:spcBef>
            </a:pPr>
          </a:p>
          <a:p>
            <a:pPr algn="l" marL="518160" indent="-259080" lvl="1">
              <a:lnSpc>
                <a:spcPts val="3216"/>
              </a:lnSpc>
              <a:spcBef>
                <a:spcPct val="0"/>
              </a:spcBef>
              <a:buFont typeface="Arial"/>
              <a:buChar char="•"/>
            </a:pPr>
            <a:r>
              <a:rPr lang="en-US" b="true" sz="2400" spc="52" strike="noStrike" u="none">
                <a:solidFill>
                  <a:srgbClr val="FFFFFF"/>
                </a:solidFill>
                <a:latin typeface="Open Sans Bold"/>
                <a:ea typeface="Open Sans Bold"/>
                <a:cs typeface="Open Sans Bold"/>
                <a:sym typeface="Open Sans Bold"/>
              </a:rPr>
              <a:t>Método del proyecto: </a:t>
            </a:r>
            <a:r>
              <a:rPr lang="en-US" sz="2400" spc="52" strike="noStrike" u="none">
                <a:solidFill>
                  <a:srgbClr val="FFFFFF"/>
                </a:solidFill>
                <a:latin typeface="Open Sans"/>
                <a:ea typeface="Open Sans"/>
                <a:cs typeface="Open Sans"/>
                <a:sym typeface="Open Sans"/>
              </a:rPr>
              <a:t>uso de</a:t>
            </a:r>
            <a:r>
              <a:rPr lang="en-US" b="true" sz="2400" spc="52" strike="noStrike" u="none">
                <a:solidFill>
                  <a:srgbClr val="FFFFFF"/>
                </a:solidFill>
                <a:latin typeface="Open Sans Bold"/>
                <a:ea typeface="Open Sans Bold"/>
                <a:cs typeface="Open Sans Bold"/>
                <a:sym typeface="Open Sans Bold"/>
              </a:rPr>
              <a:t> APIs</a:t>
            </a:r>
            <a:r>
              <a:rPr lang="en-US" sz="2400" spc="52" strike="noStrike" u="none">
                <a:solidFill>
                  <a:srgbClr val="FFFFFF"/>
                </a:solidFill>
                <a:latin typeface="Open Sans"/>
                <a:ea typeface="Open Sans"/>
                <a:cs typeface="Open Sans"/>
                <a:sym typeface="Open Sans"/>
              </a:rPr>
              <a:t> (Spotipy, MusicBrainz, last.fm) para extraer datos sobre canciones, álbumes y artistas. Limpieza y análisis de datos con </a:t>
            </a:r>
            <a:r>
              <a:rPr lang="en-US" b="true" sz="2400" spc="52" strike="noStrike" u="none">
                <a:solidFill>
                  <a:srgbClr val="FFFFFF"/>
                </a:solidFill>
                <a:latin typeface="Open Sans Bold"/>
                <a:ea typeface="Open Sans Bold"/>
                <a:cs typeface="Open Sans Bold"/>
                <a:sym typeface="Open Sans Bold"/>
              </a:rPr>
              <a:t>Mysql. </a:t>
            </a:r>
          </a:p>
          <a:p>
            <a:pPr algn="l">
              <a:lnSpc>
                <a:spcPts val="3216"/>
              </a:lnSpc>
              <a:spcBef>
                <a:spcPct val="0"/>
              </a:spcBef>
            </a:pPr>
          </a:p>
          <a:p>
            <a:pPr algn="l" marL="518160" indent="-259080" lvl="1">
              <a:lnSpc>
                <a:spcPts val="3216"/>
              </a:lnSpc>
              <a:spcBef>
                <a:spcPct val="0"/>
              </a:spcBef>
              <a:buFont typeface="Arial"/>
              <a:buChar char="•"/>
            </a:pPr>
            <a:r>
              <a:rPr lang="en-US" b="true" sz="2400" spc="52" strike="noStrike" u="none">
                <a:solidFill>
                  <a:srgbClr val="FFFFFF"/>
                </a:solidFill>
                <a:latin typeface="Open Sans Bold"/>
                <a:ea typeface="Open Sans Bold"/>
                <a:cs typeface="Open Sans Bold"/>
                <a:sym typeface="Open Sans Bold"/>
              </a:rPr>
              <a:t>Enfoque: </a:t>
            </a:r>
            <a:r>
              <a:rPr lang="en-US" sz="2400" spc="52" strike="noStrike" u="none">
                <a:solidFill>
                  <a:srgbClr val="FFFFFF"/>
                </a:solidFill>
                <a:latin typeface="Open Sans"/>
                <a:ea typeface="Open Sans"/>
                <a:cs typeface="Open Sans"/>
                <a:sym typeface="Open Sans"/>
              </a:rPr>
              <a:t>Evaluar calificaciones y número de reproducciones en términos generales para, posteriormente, hacer foco en cuestiones de </a:t>
            </a:r>
            <a:r>
              <a:rPr lang="en-US" b="true" sz="2400" spc="52" strike="noStrike" u="none">
                <a:solidFill>
                  <a:srgbClr val="FFFFFF"/>
                </a:solidFill>
                <a:latin typeface="Open Sans Bold"/>
                <a:ea typeface="Open Sans Bold"/>
                <a:cs typeface="Open Sans Bold"/>
                <a:sym typeface="Open Sans Bold"/>
              </a:rPr>
              <a:t>identidad de género. </a:t>
            </a:r>
          </a:p>
        </p:txBody>
      </p:sp>
      <p:sp>
        <p:nvSpPr>
          <p:cNvPr name="Freeform 12" id="12"/>
          <p:cNvSpPr/>
          <p:nvPr/>
        </p:nvSpPr>
        <p:spPr>
          <a:xfrm flipH="false" flipV="false" rot="0">
            <a:off x="6694394" y="889700"/>
            <a:ext cx="1946772" cy="2107726"/>
          </a:xfrm>
          <a:custGeom>
            <a:avLst/>
            <a:gdLst/>
            <a:ahLst/>
            <a:cxnLst/>
            <a:rect r="r" b="b" t="t" l="l"/>
            <a:pathLst>
              <a:path h="2107726" w="1946772">
                <a:moveTo>
                  <a:pt x="0" y="0"/>
                </a:moveTo>
                <a:lnTo>
                  <a:pt x="1946773" y="0"/>
                </a:lnTo>
                <a:lnTo>
                  <a:pt x="1946773" y="2107725"/>
                </a:lnTo>
                <a:lnTo>
                  <a:pt x="0" y="21077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38037" y="3021500"/>
            <a:ext cx="18802198" cy="6802977"/>
          </a:xfrm>
          <a:custGeom>
            <a:avLst/>
            <a:gdLst/>
            <a:ahLst/>
            <a:cxnLst/>
            <a:rect r="r" b="b" t="t" l="l"/>
            <a:pathLst>
              <a:path h="6802977" w="18802198">
                <a:moveTo>
                  <a:pt x="0" y="0"/>
                </a:moveTo>
                <a:lnTo>
                  <a:pt x="18802199" y="0"/>
                </a:lnTo>
                <a:lnTo>
                  <a:pt x="18802199" y="6802977"/>
                </a:lnTo>
                <a:lnTo>
                  <a:pt x="0" y="6802977"/>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361574" y="4782614"/>
            <a:ext cx="3211750" cy="832393"/>
            <a:chOff x="0" y="0"/>
            <a:chExt cx="789715" cy="204671"/>
          </a:xfrm>
        </p:grpSpPr>
        <p:sp>
          <p:nvSpPr>
            <p:cNvPr name="Freeform 4" id="4"/>
            <p:cNvSpPr/>
            <p:nvPr/>
          </p:nvSpPr>
          <p:spPr>
            <a:xfrm flipH="false" flipV="false" rot="0">
              <a:off x="0" y="0"/>
              <a:ext cx="789715" cy="204671"/>
            </a:xfrm>
            <a:custGeom>
              <a:avLst/>
              <a:gdLst/>
              <a:ahLst/>
              <a:cxnLst/>
              <a:rect r="r" b="b" t="t" l="l"/>
              <a:pathLst>
                <a:path h="204671" w="789715">
                  <a:moveTo>
                    <a:pt x="0" y="0"/>
                  </a:moveTo>
                  <a:lnTo>
                    <a:pt x="789715" y="0"/>
                  </a:lnTo>
                  <a:lnTo>
                    <a:pt x="789715" y="204671"/>
                  </a:lnTo>
                  <a:lnTo>
                    <a:pt x="0" y="204671"/>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p:spPr>
        </p:sp>
        <p:sp>
          <p:nvSpPr>
            <p:cNvPr name="TextBox 5" id="5"/>
            <p:cNvSpPr txBox="true"/>
            <p:nvPr/>
          </p:nvSpPr>
          <p:spPr>
            <a:xfrm>
              <a:off x="0" y="-28575"/>
              <a:ext cx="789715" cy="233246"/>
            </a:xfrm>
            <a:prstGeom prst="rect">
              <a:avLst/>
            </a:prstGeom>
          </p:spPr>
          <p:txBody>
            <a:bodyPr anchor="ctr" rtlCol="false" tIns="50800" lIns="50800" bIns="50800" rIns="50800"/>
            <a:lstStyle/>
            <a:p>
              <a:pPr algn="ctr">
                <a:lnSpc>
                  <a:spcPts val="3389"/>
                </a:lnSpc>
              </a:pPr>
              <a:r>
                <a:rPr lang="en-US" b="true" sz="2529" spc="55">
                  <a:solidFill>
                    <a:srgbClr val="5A028F"/>
                  </a:solidFill>
                  <a:latin typeface="Open Sans Bold"/>
                  <a:ea typeface="Open Sans Bold"/>
                  <a:cs typeface="Open Sans Bold"/>
                  <a:sym typeface="Open Sans Bold"/>
                </a:rPr>
                <a:t>SEMANA 1</a:t>
              </a:r>
            </a:p>
          </p:txBody>
        </p:sp>
      </p:grpSp>
      <p:grpSp>
        <p:nvGrpSpPr>
          <p:cNvPr name="Group 6" id="6"/>
          <p:cNvGrpSpPr/>
          <p:nvPr/>
        </p:nvGrpSpPr>
        <p:grpSpPr>
          <a:xfrm rot="0">
            <a:off x="9263063" y="4782614"/>
            <a:ext cx="3211750" cy="832393"/>
            <a:chOff x="0" y="0"/>
            <a:chExt cx="789715" cy="204671"/>
          </a:xfrm>
        </p:grpSpPr>
        <p:sp>
          <p:nvSpPr>
            <p:cNvPr name="Freeform 7" id="7"/>
            <p:cNvSpPr/>
            <p:nvPr/>
          </p:nvSpPr>
          <p:spPr>
            <a:xfrm flipH="false" flipV="false" rot="0">
              <a:off x="0" y="0"/>
              <a:ext cx="789715" cy="204671"/>
            </a:xfrm>
            <a:custGeom>
              <a:avLst/>
              <a:gdLst/>
              <a:ahLst/>
              <a:cxnLst/>
              <a:rect r="r" b="b" t="t" l="l"/>
              <a:pathLst>
                <a:path h="204671" w="789715">
                  <a:moveTo>
                    <a:pt x="0" y="0"/>
                  </a:moveTo>
                  <a:lnTo>
                    <a:pt x="789715" y="0"/>
                  </a:lnTo>
                  <a:lnTo>
                    <a:pt x="789715" y="204671"/>
                  </a:lnTo>
                  <a:lnTo>
                    <a:pt x="0" y="204671"/>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p:spPr>
        </p:sp>
        <p:sp>
          <p:nvSpPr>
            <p:cNvPr name="TextBox 8" id="8"/>
            <p:cNvSpPr txBox="true"/>
            <p:nvPr/>
          </p:nvSpPr>
          <p:spPr>
            <a:xfrm>
              <a:off x="0" y="-28575"/>
              <a:ext cx="789715" cy="233246"/>
            </a:xfrm>
            <a:prstGeom prst="rect">
              <a:avLst/>
            </a:prstGeom>
          </p:spPr>
          <p:txBody>
            <a:bodyPr anchor="ctr" rtlCol="false" tIns="50800" lIns="50800" bIns="50800" rIns="50800"/>
            <a:lstStyle/>
            <a:p>
              <a:pPr algn="ctr">
                <a:lnSpc>
                  <a:spcPts val="3389"/>
                </a:lnSpc>
              </a:pPr>
              <a:r>
                <a:rPr lang="en-US" b="true" sz="2529" spc="55">
                  <a:solidFill>
                    <a:srgbClr val="5A028F"/>
                  </a:solidFill>
                  <a:latin typeface="Open Sans Bold"/>
                  <a:ea typeface="Open Sans Bold"/>
                  <a:cs typeface="Open Sans Bold"/>
                  <a:sym typeface="Open Sans Bold"/>
                </a:rPr>
                <a:t>SEMANA 3</a:t>
              </a:r>
            </a:p>
          </p:txBody>
        </p:sp>
      </p:grpSp>
      <p:grpSp>
        <p:nvGrpSpPr>
          <p:cNvPr name="Group 9" id="9"/>
          <p:cNvGrpSpPr/>
          <p:nvPr/>
        </p:nvGrpSpPr>
        <p:grpSpPr>
          <a:xfrm rot="0">
            <a:off x="5813188" y="4782614"/>
            <a:ext cx="3211750" cy="832393"/>
            <a:chOff x="0" y="0"/>
            <a:chExt cx="789715" cy="204671"/>
          </a:xfrm>
        </p:grpSpPr>
        <p:sp>
          <p:nvSpPr>
            <p:cNvPr name="Freeform 10" id="10"/>
            <p:cNvSpPr/>
            <p:nvPr/>
          </p:nvSpPr>
          <p:spPr>
            <a:xfrm flipH="false" flipV="false" rot="0">
              <a:off x="0" y="0"/>
              <a:ext cx="789715" cy="204671"/>
            </a:xfrm>
            <a:custGeom>
              <a:avLst/>
              <a:gdLst/>
              <a:ahLst/>
              <a:cxnLst/>
              <a:rect r="r" b="b" t="t" l="l"/>
              <a:pathLst>
                <a:path h="204671" w="789715">
                  <a:moveTo>
                    <a:pt x="0" y="0"/>
                  </a:moveTo>
                  <a:lnTo>
                    <a:pt x="789715" y="0"/>
                  </a:lnTo>
                  <a:lnTo>
                    <a:pt x="789715" y="204671"/>
                  </a:lnTo>
                  <a:lnTo>
                    <a:pt x="0" y="204671"/>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p:spPr>
        </p:sp>
        <p:sp>
          <p:nvSpPr>
            <p:cNvPr name="TextBox 11" id="11"/>
            <p:cNvSpPr txBox="true"/>
            <p:nvPr/>
          </p:nvSpPr>
          <p:spPr>
            <a:xfrm>
              <a:off x="0" y="-28575"/>
              <a:ext cx="789715" cy="233246"/>
            </a:xfrm>
            <a:prstGeom prst="rect">
              <a:avLst/>
            </a:prstGeom>
          </p:spPr>
          <p:txBody>
            <a:bodyPr anchor="ctr" rtlCol="false" tIns="50800" lIns="50800" bIns="50800" rIns="50800"/>
            <a:lstStyle/>
            <a:p>
              <a:pPr algn="ctr">
                <a:lnSpc>
                  <a:spcPts val="3389"/>
                </a:lnSpc>
              </a:pPr>
              <a:r>
                <a:rPr lang="en-US" b="true" sz="2529" spc="55">
                  <a:solidFill>
                    <a:srgbClr val="5A028F"/>
                  </a:solidFill>
                  <a:latin typeface="Open Sans Bold"/>
                  <a:ea typeface="Open Sans Bold"/>
                  <a:cs typeface="Open Sans Bold"/>
                  <a:sym typeface="Open Sans Bold"/>
                </a:rPr>
                <a:t>SEMANA 2</a:t>
              </a:r>
            </a:p>
          </p:txBody>
        </p:sp>
      </p:grpSp>
      <p:grpSp>
        <p:nvGrpSpPr>
          <p:cNvPr name="Group 12" id="12"/>
          <p:cNvGrpSpPr/>
          <p:nvPr/>
        </p:nvGrpSpPr>
        <p:grpSpPr>
          <a:xfrm rot="0">
            <a:off x="12714676" y="4782614"/>
            <a:ext cx="3211750" cy="832393"/>
            <a:chOff x="0" y="0"/>
            <a:chExt cx="789715" cy="204671"/>
          </a:xfrm>
        </p:grpSpPr>
        <p:sp>
          <p:nvSpPr>
            <p:cNvPr name="Freeform 13" id="13"/>
            <p:cNvSpPr/>
            <p:nvPr/>
          </p:nvSpPr>
          <p:spPr>
            <a:xfrm flipH="false" flipV="false" rot="0">
              <a:off x="0" y="0"/>
              <a:ext cx="789715" cy="204671"/>
            </a:xfrm>
            <a:custGeom>
              <a:avLst/>
              <a:gdLst/>
              <a:ahLst/>
              <a:cxnLst/>
              <a:rect r="r" b="b" t="t" l="l"/>
              <a:pathLst>
                <a:path h="204671" w="789715">
                  <a:moveTo>
                    <a:pt x="0" y="0"/>
                  </a:moveTo>
                  <a:lnTo>
                    <a:pt x="789715" y="0"/>
                  </a:lnTo>
                  <a:lnTo>
                    <a:pt x="789715" y="204671"/>
                  </a:lnTo>
                  <a:lnTo>
                    <a:pt x="0" y="204671"/>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p:spPr>
        </p:sp>
        <p:sp>
          <p:nvSpPr>
            <p:cNvPr name="TextBox 14" id="14"/>
            <p:cNvSpPr txBox="true"/>
            <p:nvPr/>
          </p:nvSpPr>
          <p:spPr>
            <a:xfrm>
              <a:off x="0" y="-28575"/>
              <a:ext cx="789715" cy="233246"/>
            </a:xfrm>
            <a:prstGeom prst="rect">
              <a:avLst/>
            </a:prstGeom>
          </p:spPr>
          <p:txBody>
            <a:bodyPr anchor="ctr" rtlCol="false" tIns="50800" lIns="50800" bIns="50800" rIns="50800"/>
            <a:lstStyle/>
            <a:p>
              <a:pPr algn="ctr">
                <a:lnSpc>
                  <a:spcPts val="3389"/>
                </a:lnSpc>
              </a:pPr>
              <a:r>
                <a:rPr lang="en-US" b="true" sz="2529" spc="55">
                  <a:solidFill>
                    <a:srgbClr val="5A028F"/>
                  </a:solidFill>
                  <a:latin typeface="Open Sans Bold"/>
                  <a:ea typeface="Open Sans Bold"/>
                  <a:cs typeface="Open Sans Bold"/>
                  <a:sym typeface="Open Sans Bold"/>
                </a:rPr>
                <a:t>SEMANA 4</a:t>
              </a:r>
            </a:p>
          </p:txBody>
        </p:sp>
      </p:grpSp>
      <p:grpSp>
        <p:nvGrpSpPr>
          <p:cNvPr name="Group 15" id="15"/>
          <p:cNvGrpSpPr/>
          <p:nvPr/>
        </p:nvGrpSpPr>
        <p:grpSpPr>
          <a:xfrm rot="0">
            <a:off x="2361574" y="5804318"/>
            <a:ext cx="3211750" cy="961782"/>
            <a:chOff x="0" y="0"/>
            <a:chExt cx="789715" cy="236486"/>
          </a:xfrm>
        </p:grpSpPr>
        <p:sp>
          <p:nvSpPr>
            <p:cNvPr name="Freeform 16" id="16"/>
            <p:cNvSpPr/>
            <p:nvPr/>
          </p:nvSpPr>
          <p:spPr>
            <a:xfrm flipH="false" flipV="false" rot="0">
              <a:off x="0" y="0"/>
              <a:ext cx="789715" cy="236486"/>
            </a:xfrm>
            <a:custGeom>
              <a:avLst/>
              <a:gdLst/>
              <a:ahLst/>
              <a:cxnLst/>
              <a:rect r="r" b="b" t="t" l="l"/>
              <a:pathLst>
                <a:path h="236486" w="789715">
                  <a:moveTo>
                    <a:pt x="0" y="0"/>
                  </a:moveTo>
                  <a:lnTo>
                    <a:pt x="789715" y="0"/>
                  </a:lnTo>
                  <a:lnTo>
                    <a:pt x="789715" y="236486"/>
                  </a:lnTo>
                  <a:lnTo>
                    <a:pt x="0" y="236486"/>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17" id="17"/>
            <p:cNvSpPr txBox="true"/>
            <p:nvPr/>
          </p:nvSpPr>
          <p:spPr>
            <a:xfrm>
              <a:off x="0" y="-28575"/>
              <a:ext cx="789715" cy="265061"/>
            </a:xfrm>
            <a:prstGeom prst="rect">
              <a:avLst/>
            </a:prstGeom>
          </p:spPr>
          <p:txBody>
            <a:bodyPr anchor="ctr" rtlCol="false" tIns="50800" lIns="50800" bIns="50800" rIns="50800"/>
            <a:lstStyle/>
            <a:p>
              <a:pPr algn="ctr" marL="0" indent="0" lvl="0">
                <a:lnSpc>
                  <a:spcPts val="2987"/>
                </a:lnSpc>
                <a:spcBef>
                  <a:spcPct val="0"/>
                </a:spcBef>
              </a:pPr>
              <a:r>
                <a:rPr lang="en-US" sz="2229" spc="49">
                  <a:solidFill>
                    <a:srgbClr val="FFFFFF"/>
                  </a:solidFill>
                  <a:latin typeface="Open Sans"/>
                  <a:ea typeface="Open Sans"/>
                  <a:cs typeface="Open Sans"/>
                  <a:sym typeface="Open Sans"/>
                </a:rPr>
                <a:t>Primera toma de contacto.</a:t>
              </a:r>
            </a:p>
          </p:txBody>
        </p:sp>
      </p:grpSp>
      <p:grpSp>
        <p:nvGrpSpPr>
          <p:cNvPr name="Group 18" id="18"/>
          <p:cNvGrpSpPr/>
          <p:nvPr/>
        </p:nvGrpSpPr>
        <p:grpSpPr>
          <a:xfrm rot="0">
            <a:off x="9263063" y="5804318"/>
            <a:ext cx="3211750" cy="765734"/>
            <a:chOff x="0" y="0"/>
            <a:chExt cx="789715" cy="188281"/>
          </a:xfrm>
        </p:grpSpPr>
        <p:sp>
          <p:nvSpPr>
            <p:cNvPr name="Freeform 19" id="19"/>
            <p:cNvSpPr/>
            <p:nvPr/>
          </p:nvSpPr>
          <p:spPr>
            <a:xfrm flipH="false" flipV="false" rot="0">
              <a:off x="0" y="0"/>
              <a:ext cx="789715" cy="188281"/>
            </a:xfrm>
            <a:custGeom>
              <a:avLst/>
              <a:gdLst/>
              <a:ahLst/>
              <a:cxnLst/>
              <a:rect r="r" b="b" t="t" l="l"/>
              <a:pathLst>
                <a:path h="188281" w="789715">
                  <a:moveTo>
                    <a:pt x="0" y="0"/>
                  </a:moveTo>
                  <a:lnTo>
                    <a:pt x="789715" y="0"/>
                  </a:lnTo>
                  <a:lnTo>
                    <a:pt x="789715" y="188281"/>
                  </a:lnTo>
                  <a:lnTo>
                    <a:pt x="0" y="188281"/>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20" id="20"/>
            <p:cNvSpPr txBox="true"/>
            <p:nvPr/>
          </p:nvSpPr>
          <p:spPr>
            <a:xfrm>
              <a:off x="0" y="-28575"/>
              <a:ext cx="789715" cy="216856"/>
            </a:xfrm>
            <a:prstGeom prst="rect">
              <a:avLst/>
            </a:prstGeom>
          </p:spPr>
          <p:txBody>
            <a:bodyPr anchor="ctr" rtlCol="false" tIns="50800" lIns="50800" bIns="50800" rIns="50800"/>
            <a:lstStyle/>
            <a:p>
              <a:pPr algn="ctr" marL="0" indent="0" lvl="0">
                <a:lnSpc>
                  <a:spcPts val="2987"/>
                </a:lnSpc>
                <a:spcBef>
                  <a:spcPct val="0"/>
                </a:spcBef>
              </a:pPr>
              <a:r>
                <a:rPr lang="en-US" sz="2229" spc="49">
                  <a:solidFill>
                    <a:srgbClr val="FFFFFF"/>
                  </a:solidFill>
                  <a:latin typeface="Open Sans"/>
                  <a:ea typeface="Open Sans"/>
                  <a:cs typeface="Open Sans"/>
                  <a:sym typeface="Open Sans"/>
                </a:rPr>
                <a:t>Creación de la BBDD. </a:t>
              </a:r>
            </a:p>
          </p:txBody>
        </p:sp>
      </p:grpSp>
      <p:grpSp>
        <p:nvGrpSpPr>
          <p:cNvPr name="Group 21" id="21"/>
          <p:cNvGrpSpPr/>
          <p:nvPr/>
        </p:nvGrpSpPr>
        <p:grpSpPr>
          <a:xfrm rot="0">
            <a:off x="5813188" y="5804318"/>
            <a:ext cx="3211750" cy="961782"/>
            <a:chOff x="0" y="0"/>
            <a:chExt cx="789715" cy="236486"/>
          </a:xfrm>
        </p:grpSpPr>
        <p:sp>
          <p:nvSpPr>
            <p:cNvPr name="Freeform 22" id="22"/>
            <p:cNvSpPr/>
            <p:nvPr/>
          </p:nvSpPr>
          <p:spPr>
            <a:xfrm flipH="false" flipV="false" rot="0">
              <a:off x="0" y="0"/>
              <a:ext cx="789715" cy="236486"/>
            </a:xfrm>
            <a:custGeom>
              <a:avLst/>
              <a:gdLst/>
              <a:ahLst/>
              <a:cxnLst/>
              <a:rect r="r" b="b" t="t" l="l"/>
              <a:pathLst>
                <a:path h="236486" w="789715">
                  <a:moveTo>
                    <a:pt x="0" y="0"/>
                  </a:moveTo>
                  <a:lnTo>
                    <a:pt x="789715" y="0"/>
                  </a:lnTo>
                  <a:lnTo>
                    <a:pt x="789715" y="236486"/>
                  </a:lnTo>
                  <a:lnTo>
                    <a:pt x="0" y="236486"/>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23" id="23"/>
            <p:cNvSpPr txBox="true"/>
            <p:nvPr/>
          </p:nvSpPr>
          <p:spPr>
            <a:xfrm>
              <a:off x="0" y="-28575"/>
              <a:ext cx="789715" cy="265061"/>
            </a:xfrm>
            <a:prstGeom prst="rect">
              <a:avLst/>
            </a:prstGeom>
          </p:spPr>
          <p:txBody>
            <a:bodyPr anchor="ctr" rtlCol="false" tIns="50800" lIns="50800" bIns="50800" rIns="50800"/>
            <a:lstStyle/>
            <a:p>
              <a:pPr algn="ctr" marL="0" indent="0" lvl="0">
                <a:lnSpc>
                  <a:spcPts val="2987"/>
                </a:lnSpc>
                <a:spcBef>
                  <a:spcPct val="0"/>
                </a:spcBef>
              </a:pPr>
              <a:r>
                <a:rPr lang="en-US" sz="2229" spc="49">
                  <a:solidFill>
                    <a:srgbClr val="FFFFFF"/>
                  </a:solidFill>
                  <a:latin typeface="Open Sans"/>
                  <a:ea typeface="Open Sans"/>
                  <a:cs typeface="Open Sans"/>
                  <a:sym typeface="Open Sans"/>
                </a:rPr>
                <a:t>Extracción de la API MusicBrainz. </a:t>
              </a:r>
            </a:p>
          </p:txBody>
        </p:sp>
      </p:grpSp>
      <p:grpSp>
        <p:nvGrpSpPr>
          <p:cNvPr name="Group 24" id="24"/>
          <p:cNvGrpSpPr/>
          <p:nvPr/>
        </p:nvGrpSpPr>
        <p:grpSpPr>
          <a:xfrm rot="0">
            <a:off x="2361574" y="8108882"/>
            <a:ext cx="3211750" cy="765734"/>
            <a:chOff x="0" y="0"/>
            <a:chExt cx="789715" cy="188281"/>
          </a:xfrm>
        </p:grpSpPr>
        <p:sp>
          <p:nvSpPr>
            <p:cNvPr name="Freeform 25" id="25"/>
            <p:cNvSpPr/>
            <p:nvPr/>
          </p:nvSpPr>
          <p:spPr>
            <a:xfrm flipH="false" flipV="false" rot="0">
              <a:off x="0" y="0"/>
              <a:ext cx="789715" cy="188281"/>
            </a:xfrm>
            <a:custGeom>
              <a:avLst/>
              <a:gdLst/>
              <a:ahLst/>
              <a:cxnLst/>
              <a:rect r="r" b="b" t="t" l="l"/>
              <a:pathLst>
                <a:path h="188281" w="789715">
                  <a:moveTo>
                    <a:pt x="0" y="0"/>
                  </a:moveTo>
                  <a:lnTo>
                    <a:pt x="789715" y="0"/>
                  </a:lnTo>
                  <a:lnTo>
                    <a:pt x="789715" y="188281"/>
                  </a:lnTo>
                  <a:lnTo>
                    <a:pt x="0" y="188281"/>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26" id="26"/>
            <p:cNvSpPr txBox="true"/>
            <p:nvPr/>
          </p:nvSpPr>
          <p:spPr>
            <a:xfrm>
              <a:off x="0" y="-28575"/>
              <a:ext cx="789715" cy="216856"/>
            </a:xfrm>
            <a:prstGeom prst="rect">
              <a:avLst/>
            </a:prstGeom>
          </p:spPr>
          <p:txBody>
            <a:bodyPr anchor="ctr" rtlCol="false" tIns="50800" lIns="50800" bIns="50800" rIns="50800"/>
            <a:lstStyle/>
            <a:p>
              <a:pPr algn="ctr" marL="0" indent="0" lvl="0">
                <a:lnSpc>
                  <a:spcPts val="2987"/>
                </a:lnSpc>
                <a:spcBef>
                  <a:spcPct val="0"/>
                </a:spcBef>
              </a:pPr>
              <a:r>
                <a:rPr lang="en-US" sz="2229" spc="49">
                  <a:solidFill>
                    <a:srgbClr val="FFFFFF"/>
                  </a:solidFill>
                  <a:latin typeface="Open Sans"/>
                  <a:ea typeface="Open Sans"/>
                  <a:cs typeface="Open Sans"/>
                  <a:sym typeface="Open Sans"/>
                </a:rPr>
                <a:t>Seguridad Spotipy. </a:t>
              </a:r>
            </a:p>
          </p:txBody>
        </p:sp>
      </p:grpSp>
      <p:grpSp>
        <p:nvGrpSpPr>
          <p:cNvPr name="Group 27" id="27"/>
          <p:cNvGrpSpPr/>
          <p:nvPr/>
        </p:nvGrpSpPr>
        <p:grpSpPr>
          <a:xfrm rot="0">
            <a:off x="9263063" y="7825121"/>
            <a:ext cx="3211750" cy="1333257"/>
            <a:chOff x="0" y="0"/>
            <a:chExt cx="789715" cy="327825"/>
          </a:xfrm>
        </p:grpSpPr>
        <p:sp>
          <p:nvSpPr>
            <p:cNvPr name="Freeform 28" id="28"/>
            <p:cNvSpPr/>
            <p:nvPr/>
          </p:nvSpPr>
          <p:spPr>
            <a:xfrm flipH="false" flipV="false" rot="0">
              <a:off x="0" y="0"/>
              <a:ext cx="789715" cy="327825"/>
            </a:xfrm>
            <a:custGeom>
              <a:avLst/>
              <a:gdLst/>
              <a:ahLst/>
              <a:cxnLst/>
              <a:rect r="r" b="b" t="t" l="l"/>
              <a:pathLst>
                <a:path h="327825" w="789715">
                  <a:moveTo>
                    <a:pt x="0" y="0"/>
                  </a:moveTo>
                  <a:lnTo>
                    <a:pt x="789715" y="0"/>
                  </a:lnTo>
                  <a:lnTo>
                    <a:pt x="789715" y="327825"/>
                  </a:lnTo>
                  <a:lnTo>
                    <a:pt x="0" y="327825"/>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29" id="29"/>
            <p:cNvSpPr txBox="true"/>
            <p:nvPr/>
          </p:nvSpPr>
          <p:spPr>
            <a:xfrm>
              <a:off x="0" y="-28575"/>
              <a:ext cx="789715" cy="356400"/>
            </a:xfrm>
            <a:prstGeom prst="rect">
              <a:avLst/>
            </a:prstGeom>
          </p:spPr>
          <p:txBody>
            <a:bodyPr anchor="ctr" rtlCol="false" tIns="50800" lIns="50800" bIns="50800" rIns="50800"/>
            <a:lstStyle/>
            <a:p>
              <a:pPr algn="ctr" marL="0" indent="0" lvl="0">
                <a:lnSpc>
                  <a:spcPts val="2987"/>
                </a:lnSpc>
                <a:spcBef>
                  <a:spcPct val="0"/>
                </a:spcBef>
              </a:pPr>
              <a:r>
                <a:rPr lang="en-US" sz="2229" spc="49">
                  <a:solidFill>
                    <a:srgbClr val="FFFFFF"/>
                  </a:solidFill>
                  <a:latin typeface="Open Sans"/>
                  <a:ea typeface="Open Sans"/>
                  <a:cs typeface="Open Sans"/>
                  <a:sym typeface="Open Sans"/>
                </a:rPr>
                <a:t>Creación &amp; comprobación de queries.</a:t>
              </a:r>
            </a:p>
          </p:txBody>
        </p:sp>
      </p:grpSp>
      <p:grpSp>
        <p:nvGrpSpPr>
          <p:cNvPr name="Group 30" id="30"/>
          <p:cNvGrpSpPr/>
          <p:nvPr/>
        </p:nvGrpSpPr>
        <p:grpSpPr>
          <a:xfrm rot="0">
            <a:off x="5812753" y="8110780"/>
            <a:ext cx="3211750" cy="961782"/>
            <a:chOff x="0" y="0"/>
            <a:chExt cx="789715" cy="236486"/>
          </a:xfrm>
        </p:grpSpPr>
        <p:sp>
          <p:nvSpPr>
            <p:cNvPr name="Freeform 31" id="31"/>
            <p:cNvSpPr/>
            <p:nvPr/>
          </p:nvSpPr>
          <p:spPr>
            <a:xfrm flipH="false" flipV="false" rot="0">
              <a:off x="0" y="0"/>
              <a:ext cx="789715" cy="236486"/>
            </a:xfrm>
            <a:custGeom>
              <a:avLst/>
              <a:gdLst/>
              <a:ahLst/>
              <a:cxnLst/>
              <a:rect r="r" b="b" t="t" l="l"/>
              <a:pathLst>
                <a:path h="236486" w="789715">
                  <a:moveTo>
                    <a:pt x="0" y="0"/>
                  </a:moveTo>
                  <a:lnTo>
                    <a:pt x="789715" y="0"/>
                  </a:lnTo>
                  <a:lnTo>
                    <a:pt x="789715" y="236486"/>
                  </a:lnTo>
                  <a:lnTo>
                    <a:pt x="0" y="236486"/>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32" id="32"/>
            <p:cNvSpPr txBox="true"/>
            <p:nvPr/>
          </p:nvSpPr>
          <p:spPr>
            <a:xfrm>
              <a:off x="0" y="-28575"/>
              <a:ext cx="789715" cy="265061"/>
            </a:xfrm>
            <a:prstGeom prst="rect">
              <a:avLst/>
            </a:prstGeom>
          </p:spPr>
          <p:txBody>
            <a:bodyPr anchor="ctr" rtlCol="false" tIns="50800" lIns="50800" bIns="50800" rIns="50800"/>
            <a:lstStyle/>
            <a:p>
              <a:pPr algn="ctr" marL="0" indent="0" lvl="0">
                <a:lnSpc>
                  <a:spcPts val="2987"/>
                </a:lnSpc>
                <a:spcBef>
                  <a:spcPct val="0"/>
                </a:spcBef>
              </a:pPr>
              <a:r>
                <a:rPr lang="en-US" sz="2229" spc="49">
                  <a:solidFill>
                    <a:srgbClr val="FFFFFF"/>
                  </a:solidFill>
                  <a:latin typeface="Open Sans"/>
                  <a:ea typeface="Open Sans"/>
                  <a:cs typeface="Open Sans"/>
                  <a:sym typeface="Open Sans"/>
                </a:rPr>
                <a:t>Estructuración de la BBDD. </a:t>
              </a:r>
            </a:p>
          </p:txBody>
        </p:sp>
      </p:grpSp>
      <p:grpSp>
        <p:nvGrpSpPr>
          <p:cNvPr name="Group 33" id="33"/>
          <p:cNvGrpSpPr/>
          <p:nvPr/>
        </p:nvGrpSpPr>
        <p:grpSpPr>
          <a:xfrm rot="0">
            <a:off x="12714676" y="8393725"/>
            <a:ext cx="3211750" cy="1332124"/>
            <a:chOff x="0" y="0"/>
            <a:chExt cx="789715" cy="327547"/>
          </a:xfrm>
        </p:grpSpPr>
        <p:sp>
          <p:nvSpPr>
            <p:cNvPr name="Freeform 34" id="34"/>
            <p:cNvSpPr/>
            <p:nvPr/>
          </p:nvSpPr>
          <p:spPr>
            <a:xfrm flipH="false" flipV="false" rot="0">
              <a:off x="0" y="0"/>
              <a:ext cx="789715" cy="327547"/>
            </a:xfrm>
            <a:custGeom>
              <a:avLst/>
              <a:gdLst/>
              <a:ahLst/>
              <a:cxnLst/>
              <a:rect r="r" b="b" t="t" l="l"/>
              <a:pathLst>
                <a:path h="327547" w="789715">
                  <a:moveTo>
                    <a:pt x="0" y="0"/>
                  </a:moveTo>
                  <a:lnTo>
                    <a:pt x="789715" y="0"/>
                  </a:lnTo>
                  <a:lnTo>
                    <a:pt x="789715" y="327547"/>
                  </a:lnTo>
                  <a:lnTo>
                    <a:pt x="0" y="327547"/>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35" id="35"/>
            <p:cNvSpPr txBox="true"/>
            <p:nvPr/>
          </p:nvSpPr>
          <p:spPr>
            <a:xfrm>
              <a:off x="0" y="-28575"/>
              <a:ext cx="789715" cy="356122"/>
            </a:xfrm>
            <a:prstGeom prst="rect">
              <a:avLst/>
            </a:prstGeom>
          </p:spPr>
          <p:txBody>
            <a:bodyPr anchor="ctr" rtlCol="false" tIns="50800" lIns="50800" bIns="50800" rIns="50800"/>
            <a:lstStyle/>
            <a:p>
              <a:pPr algn="ctr" marL="0" indent="0" lvl="0">
                <a:lnSpc>
                  <a:spcPts val="2947"/>
                </a:lnSpc>
                <a:spcBef>
                  <a:spcPct val="0"/>
                </a:spcBef>
              </a:pPr>
              <a:r>
                <a:rPr lang="en-US" sz="2199" spc="48">
                  <a:solidFill>
                    <a:srgbClr val="FFFFFF"/>
                  </a:solidFill>
                  <a:latin typeface="Open Sans"/>
                  <a:ea typeface="Open Sans"/>
                  <a:cs typeface="Open Sans"/>
                  <a:sym typeface="Open Sans"/>
                </a:rPr>
                <a:t>Presentación de resultados y conclusiones</a:t>
              </a:r>
            </a:p>
          </p:txBody>
        </p:sp>
      </p:grpSp>
      <p:grpSp>
        <p:nvGrpSpPr>
          <p:cNvPr name="Group 36" id="36"/>
          <p:cNvGrpSpPr/>
          <p:nvPr/>
        </p:nvGrpSpPr>
        <p:grpSpPr>
          <a:xfrm rot="0">
            <a:off x="2361574" y="6956600"/>
            <a:ext cx="3211750" cy="961782"/>
            <a:chOff x="0" y="0"/>
            <a:chExt cx="789715" cy="236486"/>
          </a:xfrm>
        </p:grpSpPr>
        <p:sp>
          <p:nvSpPr>
            <p:cNvPr name="Freeform 37" id="37"/>
            <p:cNvSpPr/>
            <p:nvPr/>
          </p:nvSpPr>
          <p:spPr>
            <a:xfrm flipH="false" flipV="false" rot="0">
              <a:off x="0" y="0"/>
              <a:ext cx="789715" cy="236486"/>
            </a:xfrm>
            <a:custGeom>
              <a:avLst/>
              <a:gdLst/>
              <a:ahLst/>
              <a:cxnLst/>
              <a:rect r="r" b="b" t="t" l="l"/>
              <a:pathLst>
                <a:path h="236486" w="789715">
                  <a:moveTo>
                    <a:pt x="0" y="0"/>
                  </a:moveTo>
                  <a:lnTo>
                    <a:pt x="789715" y="0"/>
                  </a:lnTo>
                  <a:lnTo>
                    <a:pt x="789715" y="236486"/>
                  </a:lnTo>
                  <a:lnTo>
                    <a:pt x="0" y="236486"/>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38" id="38"/>
            <p:cNvSpPr txBox="true"/>
            <p:nvPr/>
          </p:nvSpPr>
          <p:spPr>
            <a:xfrm>
              <a:off x="0" y="-28575"/>
              <a:ext cx="789715" cy="265061"/>
            </a:xfrm>
            <a:prstGeom prst="rect">
              <a:avLst/>
            </a:prstGeom>
          </p:spPr>
          <p:txBody>
            <a:bodyPr anchor="ctr" rtlCol="false" tIns="50800" lIns="50800" bIns="50800" rIns="50800"/>
            <a:lstStyle/>
            <a:p>
              <a:pPr algn="ctr" marL="0" indent="0" lvl="0">
                <a:lnSpc>
                  <a:spcPts val="2987"/>
                </a:lnSpc>
                <a:spcBef>
                  <a:spcPct val="0"/>
                </a:spcBef>
              </a:pPr>
              <a:r>
                <a:rPr lang="en-US" sz="2229" spc="49">
                  <a:solidFill>
                    <a:srgbClr val="FFFFFF"/>
                  </a:solidFill>
                  <a:latin typeface="Open Sans"/>
                  <a:ea typeface="Open Sans"/>
                  <a:cs typeface="Open Sans"/>
                  <a:sym typeface="Open Sans"/>
                </a:rPr>
                <a:t>Extracción de la API de Spotipy.</a:t>
              </a:r>
            </a:p>
          </p:txBody>
        </p:sp>
      </p:grpSp>
      <p:grpSp>
        <p:nvGrpSpPr>
          <p:cNvPr name="Group 39" id="39"/>
          <p:cNvGrpSpPr/>
          <p:nvPr/>
        </p:nvGrpSpPr>
        <p:grpSpPr>
          <a:xfrm rot="0">
            <a:off x="9263063" y="6738957"/>
            <a:ext cx="3211750" cy="961782"/>
            <a:chOff x="0" y="0"/>
            <a:chExt cx="789715" cy="236486"/>
          </a:xfrm>
        </p:grpSpPr>
        <p:sp>
          <p:nvSpPr>
            <p:cNvPr name="Freeform 40" id="40"/>
            <p:cNvSpPr/>
            <p:nvPr/>
          </p:nvSpPr>
          <p:spPr>
            <a:xfrm flipH="false" flipV="false" rot="0">
              <a:off x="0" y="0"/>
              <a:ext cx="789715" cy="236486"/>
            </a:xfrm>
            <a:custGeom>
              <a:avLst/>
              <a:gdLst/>
              <a:ahLst/>
              <a:cxnLst/>
              <a:rect r="r" b="b" t="t" l="l"/>
              <a:pathLst>
                <a:path h="236486" w="789715">
                  <a:moveTo>
                    <a:pt x="0" y="0"/>
                  </a:moveTo>
                  <a:lnTo>
                    <a:pt x="789715" y="0"/>
                  </a:lnTo>
                  <a:lnTo>
                    <a:pt x="789715" y="236486"/>
                  </a:lnTo>
                  <a:lnTo>
                    <a:pt x="0" y="236486"/>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41" id="41"/>
            <p:cNvSpPr txBox="true"/>
            <p:nvPr/>
          </p:nvSpPr>
          <p:spPr>
            <a:xfrm>
              <a:off x="0" y="-28575"/>
              <a:ext cx="789715" cy="265061"/>
            </a:xfrm>
            <a:prstGeom prst="rect">
              <a:avLst/>
            </a:prstGeom>
          </p:spPr>
          <p:txBody>
            <a:bodyPr anchor="ctr" rtlCol="false" tIns="50800" lIns="50800" bIns="50800" rIns="50800"/>
            <a:lstStyle/>
            <a:p>
              <a:pPr algn="ctr" marL="0" indent="0" lvl="0">
                <a:lnSpc>
                  <a:spcPts val="2987"/>
                </a:lnSpc>
                <a:spcBef>
                  <a:spcPct val="0"/>
                </a:spcBef>
              </a:pPr>
              <a:r>
                <a:rPr lang="en-US" sz="2229" spc="49">
                  <a:solidFill>
                    <a:srgbClr val="FFFFFF"/>
                  </a:solidFill>
                  <a:latin typeface="Open Sans"/>
                  <a:ea typeface="Open Sans"/>
                  <a:cs typeface="Open Sans"/>
                  <a:sym typeface="Open Sans"/>
                </a:rPr>
                <a:t>Inserción de datos en BBDD.</a:t>
              </a:r>
              <a:r>
                <a:rPr lang="en-US" sz="2229" spc="49">
                  <a:solidFill>
                    <a:srgbClr val="FFFFFF"/>
                  </a:solidFill>
                  <a:latin typeface="Open Sans"/>
                  <a:ea typeface="Open Sans"/>
                  <a:cs typeface="Open Sans"/>
                  <a:sym typeface="Open Sans"/>
                </a:rPr>
                <a:t> </a:t>
              </a:r>
            </a:p>
          </p:txBody>
        </p:sp>
      </p:grpSp>
      <p:grpSp>
        <p:nvGrpSpPr>
          <p:cNvPr name="Group 42" id="42"/>
          <p:cNvGrpSpPr/>
          <p:nvPr/>
        </p:nvGrpSpPr>
        <p:grpSpPr>
          <a:xfrm rot="0">
            <a:off x="5813188" y="6956600"/>
            <a:ext cx="3211750" cy="961782"/>
            <a:chOff x="0" y="0"/>
            <a:chExt cx="789715" cy="236486"/>
          </a:xfrm>
        </p:grpSpPr>
        <p:sp>
          <p:nvSpPr>
            <p:cNvPr name="Freeform 43" id="43"/>
            <p:cNvSpPr/>
            <p:nvPr/>
          </p:nvSpPr>
          <p:spPr>
            <a:xfrm flipH="false" flipV="false" rot="0">
              <a:off x="0" y="0"/>
              <a:ext cx="789715" cy="236486"/>
            </a:xfrm>
            <a:custGeom>
              <a:avLst/>
              <a:gdLst/>
              <a:ahLst/>
              <a:cxnLst/>
              <a:rect r="r" b="b" t="t" l="l"/>
              <a:pathLst>
                <a:path h="236486" w="789715">
                  <a:moveTo>
                    <a:pt x="0" y="0"/>
                  </a:moveTo>
                  <a:lnTo>
                    <a:pt x="789715" y="0"/>
                  </a:lnTo>
                  <a:lnTo>
                    <a:pt x="789715" y="236486"/>
                  </a:lnTo>
                  <a:lnTo>
                    <a:pt x="0" y="236486"/>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44" id="44"/>
            <p:cNvSpPr txBox="true"/>
            <p:nvPr/>
          </p:nvSpPr>
          <p:spPr>
            <a:xfrm>
              <a:off x="0" y="-28575"/>
              <a:ext cx="789715" cy="265061"/>
            </a:xfrm>
            <a:prstGeom prst="rect">
              <a:avLst/>
            </a:prstGeom>
          </p:spPr>
          <p:txBody>
            <a:bodyPr anchor="ctr" rtlCol="false" tIns="50800" lIns="50800" bIns="50800" rIns="50800"/>
            <a:lstStyle/>
            <a:p>
              <a:pPr algn="ctr" marL="0" indent="0" lvl="0">
                <a:lnSpc>
                  <a:spcPts val="2987"/>
                </a:lnSpc>
                <a:spcBef>
                  <a:spcPct val="0"/>
                </a:spcBef>
              </a:pPr>
              <a:r>
                <a:rPr lang="en-US" sz="2229" spc="49">
                  <a:solidFill>
                    <a:srgbClr val="FFFFFF"/>
                  </a:solidFill>
                  <a:latin typeface="Open Sans"/>
                  <a:ea typeface="Open Sans"/>
                  <a:cs typeface="Open Sans"/>
                  <a:sym typeface="Open Sans"/>
                </a:rPr>
                <a:t>Extracción de la API Last.fm</a:t>
              </a:r>
            </a:p>
          </p:txBody>
        </p:sp>
      </p:grpSp>
      <p:grpSp>
        <p:nvGrpSpPr>
          <p:cNvPr name="Group 45" id="45"/>
          <p:cNvGrpSpPr/>
          <p:nvPr/>
        </p:nvGrpSpPr>
        <p:grpSpPr>
          <a:xfrm rot="0">
            <a:off x="12714676" y="5805507"/>
            <a:ext cx="3211750" cy="1271140"/>
            <a:chOff x="0" y="0"/>
            <a:chExt cx="789715" cy="312552"/>
          </a:xfrm>
        </p:grpSpPr>
        <p:sp>
          <p:nvSpPr>
            <p:cNvPr name="Freeform 46" id="46"/>
            <p:cNvSpPr/>
            <p:nvPr/>
          </p:nvSpPr>
          <p:spPr>
            <a:xfrm flipH="false" flipV="false" rot="0">
              <a:off x="0" y="0"/>
              <a:ext cx="789715" cy="312552"/>
            </a:xfrm>
            <a:custGeom>
              <a:avLst/>
              <a:gdLst/>
              <a:ahLst/>
              <a:cxnLst/>
              <a:rect r="r" b="b" t="t" l="l"/>
              <a:pathLst>
                <a:path h="312552" w="789715">
                  <a:moveTo>
                    <a:pt x="0" y="0"/>
                  </a:moveTo>
                  <a:lnTo>
                    <a:pt x="789715" y="0"/>
                  </a:lnTo>
                  <a:lnTo>
                    <a:pt x="789715" y="312552"/>
                  </a:lnTo>
                  <a:lnTo>
                    <a:pt x="0" y="312552"/>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47" id="47"/>
            <p:cNvSpPr txBox="true"/>
            <p:nvPr/>
          </p:nvSpPr>
          <p:spPr>
            <a:xfrm>
              <a:off x="0" y="-28575"/>
              <a:ext cx="789715" cy="341127"/>
            </a:xfrm>
            <a:prstGeom prst="rect">
              <a:avLst/>
            </a:prstGeom>
          </p:spPr>
          <p:txBody>
            <a:bodyPr anchor="ctr" rtlCol="false" tIns="50800" lIns="50800" bIns="50800" rIns="50800"/>
            <a:lstStyle/>
            <a:p>
              <a:pPr algn="ctr" marL="0" indent="0" lvl="0">
                <a:lnSpc>
                  <a:spcPts val="2814"/>
                </a:lnSpc>
                <a:spcBef>
                  <a:spcPct val="0"/>
                </a:spcBef>
              </a:pPr>
              <a:r>
                <a:rPr lang="en-US" sz="2100" spc="46">
                  <a:solidFill>
                    <a:srgbClr val="FFFFFF"/>
                  </a:solidFill>
                  <a:latin typeface="Open Sans"/>
                  <a:ea typeface="Open Sans"/>
                  <a:cs typeface="Open Sans"/>
                  <a:sym typeface="Open Sans"/>
                </a:rPr>
                <a:t>Generación de conclusiones, learnings &amp; next steps. </a:t>
              </a:r>
            </a:p>
          </p:txBody>
        </p:sp>
      </p:grpSp>
      <p:grpSp>
        <p:nvGrpSpPr>
          <p:cNvPr name="Group 48" id="48"/>
          <p:cNvGrpSpPr/>
          <p:nvPr/>
        </p:nvGrpSpPr>
        <p:grpSpPr>
          <a:xfrm rot="0">
            <a:off x="12714676" y="7296855"/>
            <a:ext cx="3211750" cy="960649"/>
            <a:chOff x="0" y="0"/>
            <a:chExt cx="789715" cy="236207"/>
          </a:xfrm>
        </p:grpSpPr>
        <p:sp>
          <p:nvSpPr>
            <p:cNvPr name="Freeform 49" id="49"/>
            <p:cNvSpPr/>
            <p:nvPr/>
          </p:nvSpPr>
          <p:spPr>
            <a:xfrm flipH="false" flipV="false" rot="0">
              <a:off x="0" y="0"/>
              <a:ext cx="789715" cy="236207"/>
            </a:xfrm>
            <a:custGeom>
              <a:avLst/>
              <a:gdLst/>
              <a:ahLst/>
              <a:cxnLst/>
              <a:rect r="r" b="b" t="t" l="l"/>
              <a:pathLst>
                <a:path h="236207" w="789715">
                  <a:moveTo>
                    <a:pt x="0" y="0"/>
                  </a:moveTo>
                  <a:lnTo>
                    <a:pt x="789715" y="0"/>
                  </a:lnTo>
                  <a:lnTo>
                    <a:pt x="789715" y="236207"/>
                  </a:lnTo>
                  <a:lnTo>
                    <a:pt x="0" y="236207"/>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50" id="50"/>
            <p:cNvSpPr txBox="true"/>
            <p:nvPr/>
          </p:nvSpPr>
          <p:spPr>
            <a:xfrm>
              <a:off x="0" y="-28575"/>
              <a:ext cx="789715" cy="264782"/>
            </a:xfrm>
            <a:prstGeom prst="rect">
              <a:avLst/>
            </a:prstGeom>
          </p:spPr>
          <p:txBody>
            <a:bodyPr anchor="ctr" rtlCol="false" tIns="50800" lIns="50800" bIns="50800" rIns="50800"/>
            <a:lstStyle/>
            <a:p>
              <a:pPr algn="ctr" marL="0" indent="0" lvl="0">
                <a:lnSpc>
                  <a:spcPts val="2947"/>
                </a:lnSpc>
                <a:spcBef>
                  <a:spcPct val="0"/>
                </a:spcBef>
              </a:pPr>
              <a:r>
                <a:rPr lang="en-US" sz="2199" spc="48">
                  <a:solidFill>
                    <a:srgbClr val="FFFFFF"/>
                  </a:solidFill>
                  <a:latin typeface="Open Sans"/>
                  <a:ea typeface="Open Sans"/>
                  <a:cs typeface="Open Sans"/>
                  <a:sym typeface="Open Sans"/>
                </a:rPr>
                <a:t>Creación&amp;preparación de la presentación. </a:t>
              </a:r>
            </a:p>
          </p:txBody>
        </p:sp>
      </p:grpSp>
      <p:sp>
        <p:nvSpPr>
          <p:cNvPr name="TextBox 51" id="51"/>
          <p:cNvSpPr txBox="true"/>
          <p:nvPr/>
        </p:nvSpPr>
        <p:spPr>
          <a:xfrm rot="0">
            <a:off x="4350356" y="1451540"/>
            <a:ext cx="9587288" cy="901165"/>
          </a:xfrm>
          <a:prstGeom prst="rect">
            <a:avLst/>
          </a:prstGeom>
        </p:spPr>
        <p:txBody>
          <a:bodyPr anchor="t" rtlCol="false" tIns="0" lIns="0" bIns="0" rIns="0">
            <a:spAutoFit/>
          </a:bodyPr>
          <a:lstStyle/>
          <a:p>
            <a:pPr algn="ctr" marL="0" indent="0" lvl="0">
              <a:lnSpc>
                <a:spcPts val="6940"/>
              </a:lnSpc>
              <a:spcBef>
                <a:spcPct val="0"/>
              </a:spcBef>
            </a:pPr>
            <a:r>
              <a:rPr lang="en-US" b="true" sz="6197" spc="774">
                <a:solidFill>
                  <a:srgbClr val="FFFFFF"/>
                </a:solidFill>
                <a:latin typeface="Gotham Bold"/>
                <a:ea typeface="Gotham Bold"/>
                <a:cs typeface="Gotham Bold"/>
                <a:sym typeface="Gotham Bold"/>
              </a:rPr>
              <a:t>WORKFLOW</a:t>
            </a:r>
          </a:p>
        </p:txBody>
      </p:sp>
      <p:sp>
        <p:nvSpPr>
          <p:cNvPr name="TextBox 52" id="52"/>
          <p:cNvSpPr txBox="true"/>
          <p:nvPr/>
        </p:nvSpPr>
        <p:spPr>
          <a:xfrm rot="0">
            <a:off x="2461711" y="2486054"/>
            <a:ext cx="13364579" cy="662305"/>
          </a:xfrm>
          <a:prstGeom prst="rect">
            <a:avLst/>
          </a:prstGeom>
        </p:spPr>
        <p:txBody>
          <a:bodyPr anchor="t" rtlCol="false" tIns="0" lIns="0" bIns="0" rIns="0">
            <a:spAutoFit/>
          </a:bodyPr>
          <a:lstStyle/>
          <a:p>
            <a:pPr algn="ctr" marL="0" indent="0" lvl="0">
              <a:lnSpc>
                <a:spcPts val="5359"/>
              </a:lnSpc>
              <a:spcBef>
                <a:spcPct val="0"/>
              </a:spcBef>
            </a:pPr>
            <a:r>
              <a:rPr lang="en-US" sz="3999" spc="87">
                <a:solidFill>
                  <a:srgbClr val="FFFFFF"/>
                </a:solidFill>
                <a:latin typeface="Open Sans"/>
                <a:ea typeface="Open Sans"/>
                <a:cs typeface="Open Sans"/>
                <a:sym typeface="Open Sans"/>
              </a:rPr>
              <a:t>Fases del proyecto:</a:t>
            </a:r>
          </a:p>
        </p:txBody>
      </p:sp>
      <p:grpSp>
        <p:nvGrpSpPr>
          <p:cNvPr name="Group 53" id="53"/>
          <p:cNvGrpSpPr/>
          <p:nvPr/>
        </p:nvGrpSpPr>
        <p:grpSpPr>
          <a:xfrm rot="0">
            <a:off x="2361574" y="3872502"/>
            <a:ext cx="6663363" cy="641893"/>
            <a:chOff x="0" y="0"/>
            <a:chExt cx="1638408" cy="157831"/>
          </a:xfrm>
        </p:grpSpPr>
        <p:sp>
          <p:nvSpPr>
            <p:cNvPr name="Freeform 54" id="54"/>
            <p:cNvSpPr/>
            <p:nvPr/>
          </p:nvSpPr>
          <p:spPr>
            <a:xfrm flipH="false" flipV="false" rot="0">
              <a:off x="0" y="0"/>
              <a:ext cx="1638408" cy="157831"/>
            </a:xfrm>
            <a:custGeom>
              <a:avLst/>
              <a:gdLst/>
              <a:ahLst/>
              <a:cxnLst/>
              <a:rect r="r" b="b" t="t" l="l"/>
              <a:pathLst>
                <a:path h="157831" w="1638408">
                  <a:moveTo>
                    <a:pt x="0" y="0"/>
                  </a:moveTo>
                  <a:lnTo>
                    <a:pt x="1638408" y="0"/>
                  </a:lnTo>
                  <a:lnTo>
                    <a:pt x="1638408" y="157831"/>
                  </a:lnTo>
                  <a:lnTo>
                    <a:pt x="0" y="157831"/>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p:spPr>
        </p:sp>
        <p:sp>
          <p:nvSpPr>
            <p:cNvPr name="TextBox 55" id="55"/>
            <p:cNvSpPr txBox="true"/>
            <p:nvPr/>
          </p:nvSpPr>
          <p:spPr>
            <a:xfrm>
              <a:off x="0" y="-28575"/>
              <a:ext cx="1638408" cy="186406"/>
            </a:xfrm>
            <a:prstGeom prst="rect">
              <a:avLst/>
            </a:prstGeom>
          </p:spPr>
          <p:txBody>
            <a:bodyPr anchor="ctr" rtlCol="false" tIns="50800" lIns="50800" bIns="50800" rIns="50800"/>
            <a:lstStyle/>
            <a:p>
              <a:pPr algn="ctr">
                <a:lnSpc>
                  <a:spcPts val="3389"/>
                </a:lnSpc>
              </a:pPr>
              <a:r>
                <a:rPr lang="en-US" b="true" sz="2529" spc="55">
                  <a:solidFill>
                    <a:srgbClr val="5A028F"/>
                  </a:solidFill>
                  <a:latin typeface="Open Sans Bold"/>
                  <a:ea typeface="Open Sans Bold"/>
                  <a:cs typeface="Open Sans Bold"/>
                  <a:sym typeface="Open Sans Bold"/>
                </a:rPr>
                <a:t>FASE 1</a:t>
              </a:r>
            </a:p>
          </p:txBody>
        </p:sp>
      </p:grpSp>
      <p:grpSp>
        <p:nvGrpSpPr>
          <p:cNvPr name="Group 56" id="56"/>
          <p:cNvGrpSpPr/>
          <p:nvPr/>
        </p:nvGrpSpPr>
        <p:grpSpPr>
          <a:xfrm rot="0">
            <a:off x="9263062" y="3872502"/>
            <a:ext cx="6663363" cy="641893"/>
            <a:chOff x="0" y="0"/>
            <a:chExt cx="1638408" cy="157831"/>
          </a:xfrm>
        </p:grpSpPr>
        <p:sp>
          <p:nvSpPr>
            <p:cNvPr name="Freeform 57" id="57"/>
            <p:cNvSpPr/>
            <p:nvPr/>
          </p:nvSpPr>
          <p:spPr>
            <a:xfrm flipH="false" flipV="false" rot="0">
              <a:off x="0" y="0"/>
              <a:ext cx="1638408" cy="157831"/>
            </a:xfrm>
            <a:custGeom>
              <a:avLst/>
              <a:gdLst/>
              <a:ahLst/>
              <a:cxnLst/>
              <a:rect r="r" b="b" t="t" l="l"/>
              <a:pathLst>
                <a:path h="157831" w="1638408">
                  <a:moveTo>
                    <a:pt x="0" y="0"/>
                  </a:moveTo>
                  <a:lnTo>
                    <a:pt x="1638408" y="0"/>
                  </a:lnTo>
                  <a:lnTo>
                    <a:pt x="1638408" y="157831"/>
                  </a:lnTo>
                  <a:lnTo>
                    <a:pt x="0" y="157831"/>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p:spPr>
        </p:sp>
        <p:sp>
          <p:nvSpPr>
            <p:cNvPr name="TextBox 58" id="58"/>
            <p:cNvSpPr txBox="true"/>
            <p:nvPr/>
          </p:nvSpPr>
          <p:spPr>
            <a:xfrm>
              <a:off x="0" y="-28575"/>
              <a:ext cx="1638408" cy="186406"/>
            </a:xfrm>
            <a:prstGeom prst="rect">
              <a:avLst/>
            </a:prstGeom>
          </p:spPr>
          <p:txBody>
            <a:bodyPr anchor="ctr" rtlCol="false" tIns="50800" lIns="50800" bIns="50800" rIns="50800"/>
            <a:lstStyle/>
            <a:p>
              <a:pPr algn="ctr">
                <a:lnSpc>
                  <a:spcPts val="3389"/>
                </a:lnSpc>
              </a:pPr>
              <a:r>
                <a:rPr lang="en-US" b="true" sz="2529" spc="55">
                  <a:solidFill>
                    <a:srgbClr val="5A028F"/>
                  </a:solidFill>
                  <a:latin typeface="Open Sans Bold"/>
                  <a:ea typeface="Open Sans Bold"/>
                  <a:cs typeface="Open Sans Bold"/>
                  <a:sym typeface="Open Sans Bold"/>
                </a:rPr>
                <a:t>FASE 2,3,4</a:t>
              </a:r>
            </a:p>
          </p:txBody>
        </p:sp>
      </p:grpSp>
      <p:grpSp>
        <p:nvGrpSpPr>
          <p:cNvPr name="Group 59" id="59"/>
          <p:cNvGrpSpPr/>
          <p:nvPr/>
        </p:nvGrpSpPr>
        <p:grpSpPr>
          <a:xfrm rot="0">
            <a:off x="2362878" y="9065116"/>
            <a:ext cx="3211750" cy="765734"/>
            <a:chOff x="0" y="0"/>
            <a:chExt cx="789715" cy="188281"/>
          </a:xfrm>
        </p:grpSpPr>
        <p:sp>
          <p:nvSpPr>
            <p:cNvPr name="Freeform 60" id="60"/>
            <p:cNvSpPr/>
            <p:nvPr/>
          </p:nvSpPr>
          <p:spPr>
            <a:xfrm flipH="false" flipV="false" rot="0">
              <a:off x="0" y="0"/>
              <a:ext cx="789715" cy="188281"/>
            </a:xfrm>
            <a:custGeom>
              <a:avLst/>
              <a:gdLst/>
              <a:ahLst/>
              <a:cxnLst/>
              <a:rect r="r" b="b" t="t" l="l"/>
              <a:pathLst>
                <a:path h="188281" w="789715">
                  <a:moveTo>
                    <a:pt x="0" y="0"/>
                  </a:moveTo>
                  <a:lnTo>
                    <a:pt x="789715" y="0"/>
                  </a:lnTo>
                  <a:lnTo>
                    <a:pt x="789715" y="188281"/>
                  </a:lnTo>
                  <a:lnTo>
                    <a:pt x="0" y="188281"/>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61" id="61"/>
            <p:cNvSpPr txBox="true"/>
            <p:nvPr/>
          </p:nvSpPr>
          <p:spPr>
            <a:xfrm>
              <a:off x="0" y="-28575"/>
              <a:ext cx="789715" cy="216856"/>
            </a:xfrm>
            <a:prstGeom prst="rect">
              <a:avLst/>
            </a:prstGeom>
          </p:spPr>
          <p:txBody>
            <a:bodyPr anchor="ctr" rtlCol="false" tIns="50800" lIns="50800" bIns="50800" rIns="50800"/>
            <a:lstStyle/>
            <a:p>
              <a:pPr algn="ctr" marL="0" indent="0" lvl="0">
                <a:lnSpc>
                  <a:spcPts val="2987"/>
                </a:lnSpc>
                <a:spcBef>
                  <a:spcPct val="0"/>
                </a:spcBef>
              </a:pPr>
              <a:r>
                <a:rPr lang="en-US" sz="2229" spc="49">
                  <a:solidFill>
                    <a:srgbClr val="FFFFFF"/>
                  </a:solidFill>
                  <a:latin typeface="Open Sans"/>
                  <a:ea typeface="Open Sans"/>
                  <a:cs typeface="Open Sans"/>
                  <a:sym typeface="Open Sans"/>
                </a:rPr>
                <a:t>Sprint Review 1</a:t>
              </a:r>
            </a:p>
          </p:txBody>
        </p:sp>
      </p:grpSp>
      <p:grpSp>
        <p:nvGrpSpPr>
          <p:cNvPr name="Group 62" id="62"/>
          <p:cNvGrpSpPr/>
          <p:nvPr/>
        </p:nvGrpSpPr>
        <p:grpSpPr>
          <a:xfrm rot="0">
            <a:off x="9263063" y="9256402"/>
            <a:ext cx="3211750" cy="765734"/>
            <a:chOff x="0" y="0"/>
            <a:chExt cx="789715" cy="188281"/>
          </a:xfrm>
        </p:grpSpPr>
        <p:sp>
          <p:nvSpPr>
            <p:cNvPr name="Freeform 63" id="63"/>
            <p:cNvSpPr/>
            <p:nvPr/>
          </p:nvSpPr>
          <p:spPr>
            <a:xfrm flipH="false" flipV="false" rot="0">
              <a:off x="0" y="0"/>
              <a:ext cx="789715" cy="188281"/>
            </a:xfrm>
            <a:custGeom>
              <a:avLst/>
              <a:gdLst/>
              <a:ahLst/>
              <a:cxnLst/>
              <a:rect r="r" b="b" t="t" l="l"/>
              <a:pathLst>
                <a:path h="188281" w="789715">
                  <a:moveTo>
                    <a:pt x="0" y="0"/>
                  </a:moveTo>
                  <a:lnTo>
                    <a:pt x="789715" y="0"/>
                  </a:lnTo>
                  <a:lnTo>
                    <a:pt x="789715" y="188281"/>
                  </a:lnTo>
                  <a:lnTo>
                    <a:pt x="0" y="188281"/>
                  </a:lnTo>
                  <a:close/>
                </a:path>
              </a:pathLst>
            </a:custGeom>
            <a:gradFill rotWithShape="true">
              <a:gsLst>
                <a:gs pos="0">
                  <a:srgbClr val="151B64">
                    <a:alpha val="100000"/>
                  </a:srgbClr>
                </a:gs>
                <a:gs pos="100000">
                  <a:srgbClr val="AD1996">
                    <a:alpha val="100000"/>
                  </a:srgbClr>
                </a:gs>
              </a:gsLst>
              <a:lin ang="2700000"/>
            </a:gradFill>
            <a:ln w="28575" cap="sq">
              <a:solidFill>
                <a:srgbClr val="FFFFFF"/>
              </a:solidFill>
              <a:prstDash val="solid"/>
              <a:miter/>
            </a:ln>
          </p:spPr>
        </p:sp>
        <p:sp>
          <p:nvSpPr>
            <p:cNvPr name="TextBox 64" id="64"/>
            <p:cNvSpPr txBox="true"/>
            <p:nvPr/>
          </p:nvSpPr>
          <p:spPr>
            <a:xfrm>
              <a:off x="0" y="-28575"/>
              <a:ext cx="789715" cy="216856"/>
            </a:xfrm>
            <a:prstGeom prst="rect">
              <a:avLst/>
            </a:prstGeom>
          </p:spPr>
          <p:txBody>
            <a:bodyPr anchor="ctr" rtlCol="false" tIns="50800" lIns="50800" bIns="50800" rIns="50800"/>
            <a:lstStyle/>
            <a:p>
              <a:pPr algn="ctr" marL="0" indent="0" lvl="0">
                <a:lnSpc>
                  <a:spcPts val="2987"/>
                </a:lnSpc>
                <a:spcBef>
                  <a:spcPct val="0"/>
                </a:spcBef>
              </a:pPr>
              <a:r>
                <a:rPr lang="en-US" sz="2229" spc="49">
                  <a:solidFill>
                    <a:srgbClr val="FFFFFF"/>
                  </a:solidFill>
                  <a:latin typeface="Open Sans"/>
                  <a:ea typeface="Open Sans"/>
                  <a:cs typeface="Open Sans"/>
                  <a:sym typeface="Open Sans"/>
                </a:rPr>
                <a:t>Sprint Review 2</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sp>
        <p:nvSpPr>
          <p:cNvPr name="Freeform 2" id="2"/>
          <p:cNvSpPr/>
          <p:nvPr/>
        </p:nvSpPr>
        <p:spPr>
          <a:xfrm flipH="false" flipV="false" rot="0">
            <a:off x="1198751" y="2960976"/>
            <a:ext cx="4426656" cy="3651928"/>
          </a:xfrm>
          <a:custGeom>
            <a:avLst/>
            <a:gdLst/>
            <a:ahLst/>
            <a:cxnLst/>
            <a:rect r="r" b="b" t="t" l="l"/>
            <a:pathLst>
              <a:path h="3651928" w="4426656">
                <a:moveTo>
                  <a:pt x="0" y="0"/>
                </a:moveTo>
                <a:lnTo>
                  <a:pt x="4426656" y="0"/>
                </a:lnTo>
                <a:lnTo>
                  <a:pt x="4426656" y="3651928"/>
                </a:lnTo>
                <a:lnTo>
                  <a:pt x="0" y="3651928"/>
                </a:lnTo>
                <a:lnTo>
                  <a:pt x="0" y="0"/>
                </a:lnTo>
                <a:close/>
              </a:path>
            </a:pathLst>
          </a:custGeom>
          <a:blipFill>
            <a:blip r:embed="rId2"/>
            <a:stretch>
              <a:fillRect l="-13501" t="0" r="-13501" b="0"/>
            </a:stretch>
          </a:blipFill>
          <a:ln w="38100" cap="sq">
            <a:gradFill>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a:prstDash val="solid"/>
            <a:miter/>
          </a:ln>
        </p:spPr>
      </p:sp>
      <p:sp>
        <p:nvSpPr>
          <p:cNvPr name="Freeform 3" id="3"/>
          <p:cNvSpPr/>
          <p:nvPr/>
        </p:nvSpPr>
        <p:spPr>
          <a:xfrm flipH="false" flipV="false" rot="0">
            <a:off x="6786213" y="2960976"/>
            <a:ext cx="4426656" cy="3651928"/>
          </a:xfrm>
          <a:custGeom>
            <a:avLst/>
            <a:gdLst/>
            <a:ahLst/>
            <a:cxnLst/>
            <a:rect r="r" b="b" t="t" l="l"/>
            <a:pathLst>
              <a:path h="3651928" w="4426656">
                <a:moveTo>
                  <a:pt x="0" y="0"/>
                </a:moveTo>
                <a:lnTo>
                  <a:pt x="4426655" y="0"/>
                </a:lnTo>
                <a:lnTo>
                  <a:pt x="4426655" y="3651928"/>
                </a:lnTo>
                <a:lnTo>
                  <a:pt x="0" y="3651928"/>
                </a:lnTo>
                <a:lnTo>
                  <a:pt x="0" y="0"/>
                </a:lnTo>
                <a:close/>
              </a:path>
            </a:pathLst>
          </a:custGeom>
          <a:blipFill>
            <a:blip r:embed="rId3"/>
            <a:stretch>
              <a:fillRect l="-11873" t="0" r="-11873" b="0"/>
            </a:stretch>
          </a:blipFill>
          <a:ln w="38100" cap="sq">
            <a:gradFill>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a:prstDash val="solid"/>
            <a:miter/>
          </a:ln>
        </p:spPr>
      </p:sp>
      <p:sp>
        <p:nvSpPr>
          <p:cNvPr name="Freeform 4" id="4"/>
          <p:cNvSpPr/>
          <p:nvPr/>
        </p:nvSpPr>
        <p:spPr>
          <a:xfrm flipH="false" flipV="false" rot="0">
            <a:off x="12371118" y="2960976"/>
            <a:ext cx="4426656" cy="3651928"/>
          </a:xfrm>
          <a:custGeom>
            <a:avLst/>
            <a:gdLst/>
            <a:ahLst/>
            <a:cxnLst/>
            <a:rect r="r" b="b" t="t" l="l"/>
            <a:pathLst>
              <a:path h="3651928" w="4426656">
                <a:moveTo>
                  <a:pt x="0" y="0"/>
                </a:moveTo>
                <a:lnTo>
                  <a:pt x="4426656" y="0"/>
                </a:lnTo>
                <a:lnTo>
                  <a:pt x="4426656" y="3651928"/>
                </a:lnTo>
                <a:lnTo>
                  <a:pt x="0" y="3651928"/>
                </a:lnTo>
                <a:lnTo>
                  <a:pt x="0" y="0"/>
                </a:lnTo>
                <a:close/>
              </a:path>
            </a:pathLst>
          </a:custGeom>
          <a:blipFill>
            <a:blip r:embed="rId4"/>
            <a:stretch>
              <a:fillRect l="-11873" t="0" r="-11873" b="0"/>
            </a:stretch>
          </a:blipFill>
          <a:ln w="38100" cap="sq">
            <a:gradFill>
              <a:gsLst>
                <a:gs pos="0">
                  <a:srgbClr val="FFFFFF">
                    <a:alpha val="100000"/>
                  </a:srgbClr>
                </a:gs>
                <a:gs pos="33333">
                  <a:srgbClr val="FFFFFF">
                    <a:alpha val="100000"/>
                  </a:srgbClr>
                </a:gs>
                <a:gs pos="66667">
                  <a:srgbClr val="FFFFFF">
                    <a:alpha val="100000"/>
                  </a:srgbClr>
                </a:gs>
                <a:gs pos="100000">
                  <a:srgbClr val="EDEDED">
                    <a:alpha val="100000"/>
                  </a:srgbClr>
                </a:gs>
              </a:gsLst>
              <a:path path="circle">
                <a:fillToRect l="50000" r="50000" t="50000" b="50000"/>
              </a:path>
            </a:gradFill>
            <a:prstDash val="solid"/>
            <a:miter/>
          </a:ln>
        </p:spPr>
      </p:sp>
      <p:sp>
        <p:nvSpPr>
          <p:cNvPr name="TextBox 5" id="5"/>
          <p:cNvSpPr txBox="true"/>
          <p:nvPr/>
        </p:nvSpPr>
        <p:spPr>
          <a:xfrm rot="0">
            <a:off x="1198751" y="1066800"/>
            <a:ext cx="15099292" cy="798803"/>
          </a:xfrm>
          <a:prstGeom prst="rect">
            <a:avLst/>
          </a:prstGeom>
        </p:spPr>
        <p:txBody>
          <a:bodyPr anchor="t" rtlCol="false" tIns="0" lIns="0" bIns="0" rIns="0">
            <a:spAutoFit/>
          </a:bodyPr>
          <a:lstStyle/>
          <a:p>
            <a:pPr algn="l" marL="0" indent="0" lvl="0">
              <a:lnSpc>
                <a:spcPts val="6156"/>
              </a:lnSpc>
              <a:spcBef>
                <a:spcPct val="0"/>
              </a:spcBef>
            </a:pPr>
            <a:r>
              <a:rPr lang="en-US" b="true" sz="5497" spc="687">
                <a:solidFill>
                  <a:srgbClr val="FFFFFF"/>
                </a:solidFill>
                <a:latin typeface="Gotham Bold"/>
                <a:ea typeface="Gotham Bold"/>
                <a:cs typeface="Gotham Bold"/>
                <a:sym typeface="Gotham Bold"/>
              </a:rPr>
              <a:t>¿DE DÓNDE SALEN LOS DATOS?</a:t>
            </a:r>
          </a:p>
        </p:txBody>
      </p:sp>
      <p:grpSp>
        <p:nvGrpSpPr>
          <p:cNvPr name="Group 6" id="6"/>
          <p:cNvGrpSpPr/>
          <p:nvPr/>
        </p:nvGrpSpPr>
        <p:grpSpPr>
          <a:xfrm rot="0">
            <a:off x="2016251" y="6019132"/>
            <a:ext cx="3900631" cy="928864"/>
            <a:chOff x="0" y="0"/>
            <a:chExt cx="1027327" cy="244639"/>
          </a:xfrm>
        </p:grpSpPr>
        <p:sp>
          <p:nvSpPr>
            <p:cNvPr name="Freeform 7" id="7"/>
            <p:cNvSpPr/>
            <p:nvPr/>
          </p:nvSpPr>
          <p:spPr>
            <a:xfrm flipH="false" flipV="false" rot="0">
              <a:off x="0" y="0"/>
              <a:ext cx="1027327" cy="244639"/>
            </a:xfrm>
            <a:custGeom>
              <a:avLst/>
              <a:gdLst/>
              <a:ahLst/>
              <a:cxnLst/>
              <a:rect r="r" b="b" t="t" l="l"/>
              <a:pathLst>
                <a:path h="244639" w="1027327">
                  <a:moveTo>
                    <a:pt x="0" y="0"/>
                  </a:moveTo>
                  <a:lnTo>
                    <a:pt x="1027327" y="0"/>
                  </a:lnTo>
                  <a:lnTo>
                    <a:pt x="1027327" y="244639"/>
                  </a:lnTo>
                  <a:lnTo>
                    <a:pt x="0" y="244639"/>
                  </a:ln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8" id="8"/>
            <p:cNvSpPr txBox="true"/>
            <p:nvPr/>
          </p:nvSpPr>
          <p:spPr>
            <a:xfrm>
              <a:off x="0" y="-28575"/>
              <a:ext cx="1027327" cy="273214"/>
            </a:xfrm>
            <a:prstGeom prst="rect">
              <a:avLst/>
            </a:prstGeom>
          </p:spPr>
          <p:txBody>
            <a:bodyPr anchor="ctr" rtlCol="false" tIns="50800" lIns="50800" bIns="50800" rIns="50800"/>
            <a:lstStyle/>
            <a:p>
              <a:pPr algn="ctr" marL="0" indent="0" lvl="0">
                <a:lnSpc>
                  <a:spcPts val="2987"/>
                </a:lnSpc>
                <a:spcBef>
                  <a:spcPct val="0"/>
                </a:spcBef>
              </a:pPr>
              <a:r>
                <a:rPr lang="en-US" b="true" sz="2229" spc="49">
                  <a:solidFill>
                    <a:srgbClr val="FFFFFF"/>
                  </a:solidFill>
                  <a:latin typeface="Open Sans Bold"/>
                  <a:ea typeface="Open Sans Bold"/>
                  <a:cs typeface="Open Sans Bold"/>
                  <a:sym typeface="Open Sans Bold"/>
                </a:rPr>
                <a:t>SPOTIFY </a:t>
              </a:r>
            </a:p>
          </p:txBody>
        </p:sp>
      </p:grpSp>
      <p:grpSp>
        <p:nvGrpSpPr>
          <p:cNvPr name="Group 9" id="9"/>
          <p:cNvGrpSpPr/>
          <p:nvPr/>
        </p:nvGrpSpPr>
        <p:grpSpPr>
          <a:xfrm rot="0">
            <a:off x="7603712" y="6019132"/>
            <a:ext cx="3900631" cy="928864"/>
            <a:chOff x="0" y="0"/>
            <a:chExt cx="1027327" cy="244639"/>
          </a:xfrm>
        </p:grpSpPr>
        <p:sp>
          <p:nvSpPr>
            <p:cNvPr name="Freeform 10" id="10"/>
            <p:cNvSpPr/>
            <p:nvPr/>
          </p:nvSpPr>
          <p:spPr>
            <a:xfrm flipH="false" flipV="false" rot="0">
              <a:off x="0" y="0"/>
              <a:ext cx="1027327" cy="244639"/>
            </a:xfrm>
            <a:custGeom>
              <a:avLst/>
              <a:gdLst/>
              <a:ahLst/>
              <a:cxnLst/>
              <a:rect r="r" b="b" t="t" l="l"/>
              <a:pathLst>
                <a:path h="244639" w="1027327">
                  <a:moveTo>
                    <a:pt x="0" y="0"/>
                  </a:moveTo>
                  <a:lnTo>
                    <a:pt x="1027327" y="0"/>
                  </a:lnTo>
                  <a:lnTo>
                    <a:pt x="1027327" y="244639"/>
                  </a:lnTo>
                  <a:lnTo>
                    <a:pt x="0" y="244639"/>
                  </a:ln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1" id="11"/>
            <p:cNvSpPr txBox="true"/>
            <p:nvPr/>
          </p:nvSpPr>
          <p:spPr>
            <a:xfrm>
              <a:off x="0" y="-28575"/>
              <a:ext cx="1027327" cy="273214"/>
            </a:xfrm>
            <a:prstGeom prst="rect">
              <a:avLst/>
            </a:prstGeom>
          </p:spPr>
          <p:txBody>
            <a:bodyPr anchor="ctr" rtlCol="false" tIns="50800" lIns="50800" bIns="50800" rIns="50800"/>
            <a:lstStyle/>
            <a:p>
              <a:pPr algn="ctr" marL="0" indent="0" lvl="0">
                <a:lnSpc>
                  <a:spcPts val="2987"/>
                </a:lnSpc>
                <a:spcBef>
                  <a:spcPct val="0"/>
                </a:spcBef>
              </a:pPr>
              <a:r>
                <a:rPr lang="en-US" b="true" sz="2229" spc="49">
                  <a:solidFill>
                    <a:srgbClr val="FFFFFF"/>
                  </a:solidFill>
                  <a:latin typeface="Open Sans Bold"/>
                  <a:ea typeface="Open Sans Bold"/>
                  <a:cs typeface="Open Sans Bold"/>
                  <a:sym typeface="Open Sans Bold"/>
                </a:rPr>
                <a:t>MUSIC BRAINZ</a:t>
              </a:r>
            </a:p>
          </p:txBody>
        </p:sp>
      </p:grpSp>
      <p:grpSp>
        <p:nvGrpSpPr>
          <p:cNvPr name="Group 12" id="12"/>
          <p:cNvGrpSpPr/>
          <p:nvPr/>
        </p:nvGrpSpPr>
        <p:grpSpPr>
          <a:xfrm rot="0">
            <a:off x="13188617" y="6019132"/>
            <a:ext cx="3900631" cy="928864"/>
            <a:chOff x="0" y="0"/>
            <a:chExt cx="1027327" cy="244639"/>
          </a:xfrm>
        </p:grpSpPr>
        <p:sp>
          <p:nvSpPr>
            <p:cNvPr name="Freeform 13" id="13"/>
            <p:cNvSpPr/>
            <p:nvPr/>
          </p:nvSpPr>
          <p:spPr>
            <a:xfrm flipH="false" flipV="false" rot="0">
              <a:off x="0" y="0"/>
              <a:ext cx="1027327" cy="244639"/>
            </a:xfrm>
            <a:custGeom>
              <a:avLst/>
              <a:gdLst/>
              <a:ahLst/>
              <a:cxnLst/>
              <a:rect r="r" b="b" t="t" l="l"/>
              <a:pathLst>
                <a:path h="244639" w="1027327">
                  <a:moveTo>
                    <a:pt x="0" y="0"/>
                  </a:moveTo>
                  <a:lnTo>
                    <a:pt x="1027327" y="0"/>
                  </a:lnTo>
                  <a:lnTo>
                    <a:pt x="1027327" y="244639"/>
                  </a:lnTo>
                  <a:lnTo>
                    <a:pt x="0" y="244639"/>
                  </a:ln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4" id="14"/>
            <p:cNvSpPr txBox="true"/>
            <p:nvPr/>
          </p:nvSpPr>
          <p:spPr>
            <a:xfrm>
              <a:off x="0" y="-28575"/>
              <a:ext cx="1027327" cy="273214"/>
            </a:xfrm>
            <a:prstGeom prst="rect">
              <a:avLst/>
            </a:prstGeom>
          </p:spPr>
          <p:txBody>
            <a:bodyPr anchor="ctr" rtlCol="false" tIns="50800" lIns="50800" bIns="50800" rIns="50800"/>
            <a:lstStyle/>
            <a:p>
              <a:pPr algn="ctr" marL="0" indent="0" lvl="0">
                <a:lnSpc>
                  <a:spcPts val="2987"/>
                </a:lnSpc>
                <a:spcBef>
                  <a:spcPct val="0"/>
                </a:spcBef>
              </a:pPr>
              <a:r>
                <a:rPr lang="en-US" b="true" sz="2229" spc="49">
                  <a:solidFill>
                    <a:srgbClr val="FFFFFF"/>
                  </a:solidFill>
                  <a:latin typeface="Open Sans Bold"/>
                  <a:ea typeface="Open Sans Bold"/>
                  <a:cs typeface="Open Sans Bold"/>
                  <a:sym typeface="Open Sans Bold"/>
                </a:rPr>
                <a:t>LAST FM</a:t>
              </a:r>
            </a:p>
          </p:txBody>
        </p:sp>
      </p:grpSp>
      <p:sp>
        <p:nvSpPr>
          <p:cNvPr name="TextBox 15" id="15"/>
          <p:cNvSpPr txBox="true"/>
          <p:nvPr/>
        </p:nvSpPr>
        <p:spPr>
          <a:xfrm rot="0">
            <a:off x="1263038" y="7213641"/>
            <a:ext cx="4362369" cy="2589924"/>
          </a:xfrm>
          <a:prstGeom prst="rect">
            <a:avLst/>
          </a:prstGeom>
        </p:spPr>
        <p:txBody>
          <a:bodyPr anchor="t" rtlCol="false" tIns="0" lIns="0" bIns="0" rIns="0">
            <a:spAutoFit/>
          </a:bodyPr>
          <a:lstStyle/>
          <a:p>
            <a:pPr algn="l" marL="0" indent="0" lvl="0">
              <a:lnSpc>
                <a:spcPts val="2937"/>
              </a:lnSpc>
              <a:spcBef>
                <a:spcPct val="0"/>
              </a:spcBef>
            </a:pPr>
            <a:r>
              <a:rPr lang="en-US" sz="2192" spc="48">
                <a:solidFill>
                  <a:srgbClr val="FFFFFF"/>
                </a:solidFill>
                <a:latin typeface="Open Sans"/>
                <a:ea typeface="Open Sans"/>
                <a:cs typeface="Open Sans"/>
                <a:sym typeface="Open Sans"/>
              </a:rPr>
              <a:t>Usamos la biblioteca Spotipy para poder extraer los datos de la plataforma de streaming Spotify. Es la BBDD que nos ha facilitado el </a:t>
            </a:r>
            <a:r>
              <a:rPr lang="en-US" b="true" sz="2192" spc="48">
                <a:solidFill>
                  <a:srgbClr val="FFFFFF"/>
                </a:solidFill>
                <a:latin typeface="Open Sans Bold"/>
                <a:ea typeface="Open Sans Bold"/>
                <a:cs typeface="Open Sans Bold"/>
                <a:sym typeface="Open Sans Bold"/>
              </a:rPr>
              <a:t>listado total</a:t>
            </a:r>
            <a:r>
              <a:rPr lang="en-US" sz="2192" spc="48">
                <a:solidFill>
                  <a:srgbClr val="FFFFFF"/>
                </a:solidFill>
                <a:latin typeface="Open Sans"/>
                <a:ea typeface="Open Sans"/>
                <a:cs typeface="Open Sans"/>
                <a:sym typeface="Open Sans"/>
              </a:rPr>
              <a:t> de los/las artistas y una </a:t>
            </a:r>
            <a:r>
              <a:rPr lang="en-US" b="true" sz="2192" spc="48">
                <a:solidFill>
                  <a:srgbClr val="FFFFFF"/>
                </a:solidFill>
                <a:latin typeface="Open Sans Bold"/>
                <a:ea typeface="Open Sans Bold"/>
                <a:cs typeface="Open Sans Bold"/>
                <a:sym typeface="Open Sans Bold"/>
              </a:rPr>
              <a:t>visión general </a:t>
            </a:r>
            <a:r>
              <a:rPr lang="en-US" sz="2192" spc="48">
                <a:solidFill>
                  <a:srgbClr val="FFFFFF"/>
                </a:solidFill>
                <a:latin typeface="Open Sans"/>
                <a:ea typeface="Open Sans"/>
                <a:cs typeface="Open Sans"/>
                <a:sym typeface="Open Sans"/>
              </a:rPr>
              <a:t>del panorama musical. </a:t>
            </a:r>
          </a:p>
        </p:txBody>
      </p:sp>
      <p:sp>
        <p:nvSpPr>
          <p:cNvPr name="TextBox 16" id="16"/>
          <p:cNvSpPr txBox="true"/>
          <p:nvPr/>
        </p:nvSpPr>
        <p:spPr>
          <a:xfrm rot="0">
            <a:off x="6850500" y="7213641"/>
            <a:ext cx="4653844" cy="2589924"/>
          </a:xfrm>
          <a:prstGeom prst="rect">
            <a:avLst/>
          </a:prstGeom>
        </p:spPr>
        <p:txBody>
          <a:bodyPr anchor="t" rtlCol="false" tIns="0" lIns="0" bIns="0" rIns="0">
            <a:spAutoFit/>
          </a:bodyPr>
          <a:lstStyle/>
          <a:p>
            <a:pPr algn="l" marL="0" indent="0" lvl="0">
              <a:lnSpc>
                <a:spcPts val="2937"/>
              </a:lnSpc>
              <a:spcBef>
                <a:spcPct val="0"/>
              </a:spcBef>
            </a:pPr>
            <a:r>
              <a:rPr lang="en-US" sz="2192" spc="48">
                <a:solidFill>
                  <a:srgbClr val="FFFFFF"/>
                </a:solidFill>
                <a:latin typeface="Open Sans"/>
                <a:ea typeface="Open Sans"/>
                <a:cs typeface="Open Sans"/>
                <a:sym typeface="Open Sans"/>
              </a:rPr>
              <a:t>La API de esta plataforma nos acerca al </a:t>
            </a:r>
            <a:r>
              <a:rPr lang="en-US" b="true" sz="2192" spc="48">
                <a:solidFill>
                  <a:srgbClr val="FFFFFF"/>
                </a:solidFill>
                <a:latin typeface="Open Sans Bold"/>
                <a:ea typeface="Open Sans Bold"/>
                <a:cs typeface="Open Sans Bold"/>
                <a:sym typeface="Open Sans Bold"/>
              </a:rPr>
              <a:t>artista más allá de su obra</a:t>
            </a:r>
            <a:r>
              <a:rPr lang="en-US" sz="2192" spc="48">
                <a:solidFill>
                  <a:srgbClr val="FFFFFF"/>
                </a:solidFill>
                <a:latin typeface="Open Sans"/>
                <a:ea typeface="Open Sans"/>
                <a:cs typeface="Open Sans"/>
                <a:sym typeface="Open Sans"/>
              </a:rPr>
              <a:t>: (identidad de género, país de origen, biografía...). De esta forma, podemos saber más información y extraer conclusiones. </a:t>
            </a:r>
          </a:p>
        </p:txBody>
      </p:sp>
      <p:sp>
        <p:nvSpPr>
          <p:cNvPr name="TextBox 17" id="17"/>
          <p:cNvSpPr txBox="true"/>
          <p:nvPr/>
        </p:nvSpPr>
        <p:spPr>
          <a:xfrm rot="0">
            <a:off x="12435405" y="7213641"/>
            <a:ext cx="4362369" cy="1475499"/>
          </a:xfrm>
          <a:prstGeom prst="rect">
            <a:avLst/>
          </a:prstGeom>
        </p:spPr>
        <p:txBody>
          <a:bodyPr anchor="t" rtlCol="false" tIns="0" lIns="0" bIns="0" rIns="0">
            <a:spAutoFit/>
          </a:bodyPr>
          <a:lstStyle/>
          <a:p>
            <a:pPr algn="l" marL="0" indent="0" lvl="0">
              <a:lnSpc>
                <a:spcPts val="2937"/>
              </a:lnSpc>
              <a:spcBef>
                <a:spcPct val="0"/>
              </a:spcBef>
            </a:pPr>
            <a:r>
              <a:rPr lang="en-US" sz="2192" spc="48">
                <a:solidFill>
                  <a:srgbClr val="FFFFFF"/>
                </a:solidFill>
                <a:latin typeface="Open Sans"/>
                <a:ea typeface="Open Sans"/>
                <a:cs typeface="Open Sans"/>
                <a:sym typeface="Open Sans"/>
              </a:rPr>
              <a:t>Nos da </a:t>
            </a:r>
            <a:r>
              <a:rPr lang="en-US" b="true" sz="2192" spc="48">
                <a:solidFill>
                  <a:srgbClr val="FFFFFF"/>
                </a:solidFill>
                <a:latin typeface="Open Sans Bold"/>
                <a:ea typeface="Open Sans Bold"/>
                <a:cs typeface="Open Sans Bold"/>
                <a:sym typeface="Open Sans Bold"/>
              </a:rPr>
              <a:t>un mapa más detallado</a:t>
            </a:r>
            <a:r>
              <a:rPr lang="en-US" sz="2192" spc="48">
                <a:solidFill>
                  <a:srgbClr val="FFFFFF"/>
                </a:solidFill>
                <a:latin typeface="Open Sans"/>
                <a:ea typeface="Open Sans"/>
                <a:cs typeface="Open Sans"/>
                <a:sym typeface="Open Sans"/>
              </a:rPr>
              <a:t> de la </a:t>
            </a:r>
            <a:r>
              <a:rPr lang="en-US" b="true" sz="2192" spc="48">
                <a:solidFill>
                  <a:srgbClr val="FFFFFF"/>
                </a:solidFill>
                <a:latin typeface="Open Sans Bold"/>
                <a:ea typeface="Open Sans Bold"/>
                <a:cs typeface="Open Sans Bold"/>
                <a:sym typeface="Open Sans Bold"/>
              </a:rPr>
              <a:t>popularidad </a:t>
            </a:r>
            <a:r>
              <a:rPr lang="en-US" sz="2192" spc="48">
                <a:solidFill>
                  <a:srgbClr val="FFFFFF"/>
                </a:solidFill>
                <a:latin typeface="Open Sans"/>
                <a:ea typeface="Open Sans"/>
                <a:cs typeface="Open Sans"/>
                <a:sym typeface="Open Sans"/>
              </a:rPr>
              <a:t>de dichos artistas con listeners y playcount (escuchas). </a:t>
            </a: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sp>
        <p:nvSpPr>
          <p:cNvPr name="TextBox 2" id="2"/>
          <p:cNvSpPr txBox="true"/>
          <p:nvPr/>
        </p:nvSpPr>
        <p:spPr>
          <a:xfrm rot="0">
            <a:off x="1028700" y="1146558"/>
            <a:ext cx="11197831" cy="901165"/>
          </a:xfrm>
          <a:prstGeom prst="rect">
            <a:avLst/>
          </a:prstGeom>
        </p:spPr>
        <p:txBody>
          <a:bodyPr anchor="t" rtlCol="false" tIns="0" lIns="0" bIns="0" rIns="0">
            <a:spAutoFit/>
          </a:bodyPr>
          <a:lstStyle/>
          <a:p>
            <a:pPr algn="l" marL="0" indent="0" lvl="0">
              <a:lnSpc>
                <a:spcPts val="6940"/>
              </a:lnSpc>
              <a:spcBef>
                <a:spcPct val="0"/>
              </a:spcBef>
            </a:pPr>
            <a:r>
              <a:rPr lang="en-US" b="true" sz="6197" spc="774">
                <a:solidFill>
                  <a:srgbClr val="FFFFFF"/>
                </a:solidFill>
                <a:latin typeface="Gotham Bold"/>
                <a:ea typeface="Gotham Bold"/>
                <a:cs typeface="Gotham Bold"/>
                <a:sym typeface="Gotham Bold"/>
              </a:rPr>
              <a:t>NUESTRA BBBD: </a:t>
            </a:r>
          </a:p>
        </p:txBody>
      </p:sp>
      <p:grpSp>
        <p:nvGrpSpPr>
          <p:cNvPr name="Group 3" id="3"/>
          <p:cNvGrpSpPr/>
          <p:nvPr/>
        </p:nvGrpSpPr>
        <p:grpSpPr>
          <a:xfrm rot="0">
            <a:off x="1028700" y="4278325"/>
            <a:ext cx="3845903" cy="3012473"/>
            <a:chOff x="0" y="0"/>
            <a:chExt cx="1274711" cy="998474"/>
          </a:xfrm>
        </p:grpSpPr>
        <p:sp>
          <p:nvSpPr>
            <p:cNvPr name="Freeform 4" id="4"/>
            <p:cNvSpPr/>
            <p:nvPr/>
          </p:nvSpPr>
          <p:spPr>
            <a:xfrm flipH="false" flipV="false" rot="0">
              <a:off x="0" y="0"/>
              <a:ext cx="1274711" cy="998474"/>
            </a:xfrm>
            <a:custGeom>
              <a:avLst/>
              <a:gdLst/>
              <a:ahLst/>
              <a:cxnLst/>
              <a:rect r="r" b="b" t="t" l="l"/>
              <a:pathLst>
                <a:path h="998474" w="1274711">
                  <a:moveTo>
                    <a:pt x="32208" y="0"/>
                  </a:moveTo>
                  <a:lnTo>
                    <a:pt x="1242503" y="0"/>
                  </a:lnTo>
                  <a:cubicBezTo>
                    <a:pt x="1260291" y="0"/>
                    <a:pt x="1274711" y="14420"/>
                    <a:pt x="1274711" y="32208"/>
                  </a:cubicBezTo>
                  <a:lnTo>
                    <a:pt x="1274711" y="966265"/>
                  </a:lnTo>
                  <a:cubicBezTo>
                    <a:pt x="1274711" y="974808"/>
                    <a:pt x="1271318" y="983000"/>
                    <a:pt x="1265278" y="989040"/>
                  </a:cubicBezTo>
                  <a:cubicBezTo>
                    <a:pt x="1259237" y="995081"/>
                    <a:pt x="1251045" y="998474"/>
                    <a:pt x="1242503" y="998474"/>
                  </a:cubicBezTo>
                  <a:lnTo>
                    <a:pt x="32208" y="998474"/>
                  </a:lnTo>
                  <a:cubicBezTo>
                    <a:pt x="14420" y="998474"/>
                    <a:pt x="0" y="984054"/>
                    <a:pt x="0" y="966265"/>
                  </a:cubicBezTo>
                  <a:lnTo>
                    <a:pt x="0" y="32208"/>
                  </a:lnTo>
                  <a:cubicBezTo>
                    <a:pt x="0" y="14420"/>
                    <a:pt x="14420" y="0"/>
                    <a:pt x="3220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5" id="5"/>
            <p:cNvSpPr txBox="true"/>
            <p:nvPr/>
          </p:nvSpPr>
          <p:spPr>
            <a:xfrm>
              <a:off x="0" y="-28575"/>
              <a:ext cx="1274711" cy="1027049"/>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TextBox 6" id="6"/>
          <p:cNvSpPr txBox="true"/>
          <p:nvPr/>
        </p:nvSpPr>
        <p:spPr>
          <a:xfrm rot="0">
            <a:off x="1028700" y="4395706"/>
            <a:ext cx="3845903" cy="671195"/>
          </a:xfrm>
          <a:prstGeom prst="rect">
            <a:avLst/>
          </a:prstGeom>
        </p:spPr>
        <p:txBody>
          <a:bodyPr anchor="t" rtlCol="false" tIns="0" lIns="0" bIns="0" rIns="0">
            <a:spAutoFit/>
          </a:bodyPr>
          <a:lstStyle/>
          <a:p>
            <a:pPr algn="ctr" marL="0" indent="0" lvl="0">
              <a:lnSpc>
                <a:spcPts val="5439"/>
              </a:lnSpc>
            </a:pPr>
            <a:r>
              <a:rPr lang="en-US" b="true" sz="3999" spc="-39">
                <a:solidFill>
                  <a:srgbClr val="5197FF"/>
                </a:solidFill>
                <a:latin typeface="Gotham Bold"/>
                <a:ea typeface="Gotham Bold"/>
                <a:cs typeface="Gotham Bold"/>
                <a:sym typeface="Gotham Bold"/>
              </a:rPr>
              <a:t>SPOTIPY</a:t>
            </a:r>
          </a:p>
        </p:txBody>
      </p:sp>
      <p:sp>
        <p:nvSpPr>
          <p:cNvPr name="TextBox 7" id="7"/>
          <p:cNvSpPr txBox="true"/>
          <p:nvPr/>
        </p:nvSpPr>
        <p:spPr>
          <a:xfrm rot="0">
            <a:off x="1157834" y="5367907"/>
            <a:ext cx="3466431" cy="1609217"/>
          </a:xfrm>
          <a:prstGeom prst="rect">
            <a:avLst/>
          </a:prstGeom>
        </p:spPr>
        <p:txBody>
          <a:bodyPr anchor="t" rtlCol="false" tIns="0" lIns="0" bIns="0" rIns="0">
            <a:spAutoFit/>
          </a:bodyPr>
          <a:lstStyle/>
          <a:p>
            <a:pPr algn="l">
              <a:lnSpc>
                <a:spcPts val="2583"/>
              </a:lnSpc>
            </a:pPr>
            <a:r>
              <a:rPr lang="en-US" b="true" sz="1899" spc="-18">
                <a:solidFill>
                  <a:srgbClr val="FF65AD"/>
                </a:solidFill>
                <a:latin typeface="Gotham Bold"/>
                <a:ea typeface="Gotham Bold"/>
                <a:cs typeface="Gotham Bold"/>
                <a:sym typeface="Gotham Bold"/>
              </a:rPr>
              <a:t>GENERO VARCHAR (255)</a:t>
            </a:r>
          </a:p>
          <a:p>
            <a:pPr algn="l">
              <a:lnSpc>
                <a:spcPts val="2583"/>
              </a:lnSpc>
            </a:pPr>
            <a:r>
              <a:rPr lang="en-US" b="true" sz="1899" spc="-18">
                <a:solidFill>
                  <a:srgbClr val="FF65AD"/>
                </a:solidFill>
                <a:latin typeface="Gotham Bold"/>
                <a:ea typeface="Gotham Bold"/>
                <a:cs typeface="Gotham Bold"/>
                <a:sym typeface="Gotham Bold"/>
              </a:rPr>
              <a:t>ARTISTA VARCHAR (255)</a:t>
            </a:r>
          </a:p>
          <a:p>
            <a:pPr algn="l">
              <a:lnSpc>
                <a:spcPts val="2583"/>
              </a:lnSpc>
            </a:pPr>
            <a:r>
              <a:rPr lang="en-US" b="true" sz="1899" spc="-18">
                <a:solidFill>
                  <a:srgbClr val="FF65AD"/>
                </a:solidFill>
                <a:latin typeface="Gotham Bold"/>
                <a:ea typeface="Gotham Bold"/>
                <a:cs typeface="Gotham Bold"/>
                <a:sym typeface="Gotham Bold"/>
              </a:rPr>
              <a:t>ALBUM VARCHAR (255)</a:t>
            </a:r>
          </a:p>
          <a:p>
            <a:pPr algn="l">
              <a:lnSpc>
                <a:spcPts val="2583"/>
              </a:lnSpc>
            </a:pPr>
            <a:r>
              <a:rPr lang="en-US" b="true" sz="1899" spc="-18">
                <a:solidFill>
                  <a:srgbClr val="FF65AD"/>
                </a:solidFill>
                <a:latin typeface="Gotham Bold"/>
                <a:ea typeface="Gotham Bold"/>
                <a:cs typeface="Gotham Bold"/>
                <a:sym typeface="Gotham Bold"/>
              </a:rPr>
              <a:t>NOMBRE VARCHAR (255)</a:t>
            </a:r>
          </a:p>
          <a:p>
            <a:pPr algn="l" marL="0" indent="0" lvl="0">
              <a:lnSpc>
                <a:spcPts val="2583"/>
              </a:lnSpc>
            </a:pPr>
            <a:r>
              <a:rPr lang="en-US" b="true" sz="1899" spc="-18">
                <a:solidFill>
                  <a:srgbClr val="FF65AD"/>
                </a:solidFill>
                <a:latin typeface="Gotham Bold"/>
                <a:ea typeface="Gotham Bold"/>
                <a:cs typeface="Gotham Bold"/>
                <a:sym typeface="Gotham Bold"/>
              </a:rPr>
              <a:t>CANTIDAD CANCIONES INT</a:t>
            </a:r>
          </a:p>
        </p:txBody>
      </p:sp>
      <p:grpSp>
        <p:nvGrpSpPr>
          <p:cNvPr name="Group 8" id="8"/>
          <p:cNvGrpSpPr/>
          <p:nvPr/>
        </p:nvGrpSpPr>
        <p:grpSpPr>
          <a:xfrm rot="0">
            <a:off x="6601274" y="2689382"/>
            <a:ext cx="5108505" cy="3177886"/>
            <a:chOff x="0" y="0"/>
            <a:chExt cx="1693196" cy="1053299"/>
          </a:xfrm>
        </p:grpSpPr>
        <p:sp>
          <p:nvSpPr>
            <p:cNvPr name="Freeform 9" id="9"/>
            <p:cNvSpPr/>
            <p:nvPr/>
          </p:nvSpPr>
          <p:spPr>
            <a:xfrm flipH="false" flipV="false" rot="0">
              <a:off x="0" y="0"/>
              <a:ext cx="1693196" cy="1053299"/>
            </a:xfrm>
            <a:custGeom>
              <a:avLst/>
              <a:gdLst/>
              <a:ahLst/>
              <a:cxnLst/>
              <a:rect r="r" b="b" t="t" l="l"/>
              <a:pathLst>
                <a:path h="1053299" w="1693196">
                  <a:moveTo>
                    <a:pt x="24248" y="0"/>
                  </a:moveTo>
                  <a:lnTo>
                    <a:pt x="1668949" y="0"/>
                  </a:lnTo>
                  <a:cubicBezTo>
                    <a:pt x="1675380" y="0"/>
                    <a:pt x="1681547" y="2555"/>
                    <a:pt x="1686094" y="7102"/>
                  </a:cubicBezTo>
                  <a:cubicBezTo>
                    <a:pt x="1690642" y="11649"/>
                    <a:pt x="1693196" y="17817"/>
                    <a:pt x="1693196" y="24248"/>
                  </a:cubicBezTo>
                  <a:lnTo>
                    <a:pt x="1693196" y="1029051"/>
                  </a:lnTo>
                  <a:cubicBezTo>
                    <a:pt x="1693196" y="1035482"/>
                    <a:pt x="1690642" y="1041650"/>
                    <a:pt x="1686094" y="1046197"/>
                  </a:cubicBezTo>
                  <a:cubicBezTo>
                    <a:pt x="1681547" y="1050745"/>
                    <a:pt x="1675380" y="1053299"/>
                    <a:pt x="1668949" y="1053299"/>
                  </a:cubicBezTo>
                  <a:lnTo>
                    <a:pt x="24248" y="1053299"/>
                  </a:lnTo>
                  <a:cubicBezTo>
                    <a:pt x="17817" y="1053299"/>
                    <a:pt x="11649" y="1050745"/>
                    <a:pt x="7102" y="1046197"/>
                  </a:cubicBezTo>
                  <a:cubicBezTo>
                    <a:pt x="2555" y="1041650"/>
                    <a:pt x="0" y="1035482"/>
                    <a:pt x="0" y="1029051"/>
                  </a:cubicBezTo>
                  <a:lnTo>
                    <a:pt x="0" y="24248"/>
                  </a:lnTo>
                  <a:cubicBezTo>
                    <a:pt x="0" y="17817"/>
                    <a:pt x="2555" y="11649"/>
                    <a:pt x="7102" y="7102"/>
                  </a:cubicBezTo>
                  <a:cubicBezTo>
                    <a:pt x="11649" y="2555"/>
                    <a:pt x="17817" y="0"/>
                    <a:pt x="2424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0" id="10"/>
            <p:cNvSpPr txBox="true"/>
            <p:nvPr/>
          </p:nvSpPr>
          <p:spPr>
            <a:xfrm>
              <a:off x="0" y="-28575"/>
              <a:ext cx="1693196" cy="1081874"/>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TextBox 11" id="11"/>
          <p:cNvSpPr txBox="true"/>
          <p:nvPr/>
        </p:nvSpPr>
        <p:spPr>
          <a:xfrm rot="0">
            <a:off x="6601274" y="2709710"/>
            <a:ext cx="5108505" cy="671194"/>
          </a:xfrm>
          <a:prstGeom prst="rect">
            <a:avLst/>
          </a:prstGeom>
        </p:spPr>
        <p:txBody>
          <a:bodyPr anchor="t" rtlCol="false" tIns="0" lIns="0" bIns="0" rIns="0">
            <a:spAutoFit/>
          </a:bodyPr>
          <a:lstStyle/>
          <a:p>
            <a:pPr algn="ctr" marL="0" indent="0" lvl="0">
              <a:lnSpc>
                <a:spcPts val="5440"/>
              </a:lnSpc>
            </a:pPr>
            <a:r>
              <a:rPr lang="en-US" b="true" sz="4000" spc="-40">
                <a:solidFill>
                  <a:srgbClr val="5197FF"/>
                </a:solidFill>
                <a:latin typeface="Gotham Bold"/>
                <a:ea typeface="Gotham Bold"/>
                <a:cs typeface="Gotham Bold"/>
                <a:sym typeface="Gotham Bold"/>
              </a:rPr>
              <a:t>LASTFM</a:t>
            </a:r>
          </a:p>
        </p:txBody>
      </p:sp>
      <p:sp>
        <p:nvSpPr>
          <p:cNvPr name="TextBox 12" id="12"/>
          <p:cNvSpPr txBox="true"/>
          <p:nvPr/>
        </p:nvSpPr>
        <p:spPr>
          <a:xfrm rot="0">
            <a:off x="6739264" y="3595860"/>
            <a:ext cx="4832525" cy="1933067"/>
          </a:xfrm>
          <a:prstGeom prst="rect">
            <a:avLst/>
          </a:prstGeom>
        </p:spPr>
        <p:txBody>
          <a:bodyPr anchor="t" rtlCol="false" tIns="0" lIns="0" bIns="0" rIns="0">
            <a:spAutoFit/>
          </a:bodyPr>
          <a:lstStyle/>
          <a:p>
            <a:pPr algn="l">
              <a:lnSpc>
                <a:spcPts val="2583"/>
              </a:lnSpc>
            </a:pPr>
            <a:r>
              <a:rPr lang="en-US" b="true" sz="1899" spc="-18">
                <a:solidFill>
                  <a:srgbClr val="FF65AD"/>
                </a:solidFill>
                <a:latin typeface="Gotham Bold"/>
                <a:ea typeface="Gotham Bold"/>
                <a:cs typeface="Gotham Bold"/>
                <a:sym typeface="Gotham Bold"/>
              </a:rPr>
              <a:t>GENERO_MUSICA VARCHAR (255)</a:t>
            </a:r>
          </a:p>
          <a:p>
            <a:pPr algn="l">
              <a:lnSpc>
                <a:spcPts val="2583"/>
              </a:lnSpc>
            </a:pPr>
            <a:r>
              <a:rPr lang="en-US" b="true" sz="1899" spc="-18">
                <a:solidFill>
                  <a:srgbClr val="FF65AD"/>
                </a:solidFill>
                <a:latin typeface="Gotham Bold"/>
                <a:ea typeface="Gotham Bold"/>
                <a:cs typeface="Gotham Bold"/>
                <a:sym typeface="Gotham Bold"/>
              </a:rPr>
              <a:t>ARTISTA VARCHAR (255)</a:t>
            </a:r>
          </a:p>
          <a:p>
            <a:pPr algn="l">
              <a:lnSpc>
                <a:spcPts val="2583"/>
              </a:lnSpc>
            </a:pPr>
            <a:r>
              <a:rPr lang="en-US" b="true" sz="1899" spc="-18">
                <a:solidFill>
                  <a:srgbClr val="FF65AD"/>
                </a:solidFill>
                <a:latin typeface="Gotham Bold"/>
                <a:ea typeface="Gotham Bold"/>
                <a:cs typeface="Gotham Bold"/>
                <a:sym typeface="Gotham Bold"/>
              </a:rPr>
              <a:t>LISTENERS INT</a:t>
            </a:r>
          </a:p>
          <a:p>
            <a:pPr algn="l">
              <a:lnSpc>
                <a:spcPts val="2583"/>
              </a:lnSpc>
            </a:pPr>
            <a:r>
              <a:rPr lang="en-US" b="true" sz="1899" spc="-18">
                <a:solidFill>
                  <a:srgbClr val="FF65AD"/>
                </a:solidFill>
                <a:latin typeface="Gotham Bold"/>
                <a:ea typeface="Gotham Bold"/>
                <a:cs typeface="Gotham Bold"/>
                <a:sym typeface="Gotham Bold"/>
              </a:rPr>
              <a:t>PLAYCOUNT BIGINT</a:t>
            </a:r>
          </a:p>
          <a:p>
            <a:pPr algn="l">
              <a:lnSpc>
                <a:spcPts val="2583"/>
              </a:lnSpc>
            </a:pPr>
            <a:r>
              <a:rPr lang="en-US" b="true" sz="1899" spc="-18">
                <a:solidFill>
                  <a:srgbClr val="FF65AD"/>
                </a:solidFill>
                <a:latin typeface="Gotham Bold"/>
                <a:ea typeface="Gotham Bold"/>
                <a:cs typeface="Gotham Bold"/>
                <a:sym typeface="Gotham Bold"/>
              </a:rPr>
              <a:t>BIOGRAFIA TEXT</a:t>
            </a:r>
          </a:p>
          <a:p>
            <a:pPr algn="l" marL="0" indent="0" lvl="0">
              <a:lnSpc>
                <a:spcPts val="2583"/>
              </a:lnSpc>
            </a:pPr>
            <a:r>
              <a:rPr lang="en-US" b="true" sz="1899" spc="-18">
                <a:solidFill>
                  <a:srgbClr val="FF65AD"/>
                </a:solidFill>
                <a:latin typeface="Gotham Bold"/>
                <a:ea typeface="Gotham Bold"/>
                <a:cs typeface="Gotham Bold"/>
                <a:sym typeface="Gotham Bold"/>
              </a:rPr>
              <a:t>ARTISTAS_SIMILARES VARCHAR (255)</a:t>
            </a:r>
          </a:p>
        </p:txBody>
      </p:sp>
      <p:grpSp>
        <p:nvGrpSpPr>
          <p:cNvPr name="Group 13" id="13"/>
          <p:cNvGrpSpPr/>
          <p:nvPr/>
        </p:nvGrpSpPr>
        <p:grpSpPr>
          <a:xfrm rot="0">
            <a:off x="6601274" y="6062180"/>
            <a:ext cx="5108505" cy="3346500"/>
            <a:chOff x="0" y="0"/>
            <a:chExt cx="1693196" cy="1109186"/>
          </a:xfrm>
        </p:grpSpPr>
        <p:sp>
          <p:nvSpPr>
            <p:cNvPr name="Freeform 14" id="14"/>
            <p:cNvSpPr/>
            <p:nvPr/>
          </p:nvSpPr>
          <p:spPr>
            <a:xfrm flipH="false" flipV="false" rot="0">
              <a:off x="0" y="0"/>
              <a:ext cx="1693196" cy="1109186"/>
            </a:xfrm>
            <a:custGeom>
              <a:avLst/>
              <a:gdLst/>
              <a:ahLst/>
              <a:cxnLst/>
              <a:rect r="r" b="b" t="t" l="l"/>
              <a:pathLst>
                <a:path h="1109186" w="1693196">
                  <a:moveTo>
                    <a:pt x="24248" y="0"/>
                  </a:moveTo>
                  <a:lnTo>
                    <a:pt x="1668949" y="0"/>
                  </a:lnTo>
                  <a:cubicBezTo>
                    <a:pt x="1675380" y="0"/>
                    <a:pt x="1681547" y="2555"/>
                    <a:pt x="1686094" y="7102"/>
                  </a:cubicBezTo>
                  <a:cubicBezTo>
                    <a:pt x="1690642" y="11649"/>
                    <a:pt x="1693196" y="17817"/>
                    <a:pt x="1693196" y="24248"/>
                  </a:cubicBezTo>
                  <a:lnTo>
                    <a:pt x="1693196" y="1084938"/>
                  </a:lnTo>
                  <a:cubicBezTo>
                    <a:pt x="1693196" y="1091369"/>
                    <a:pt x="1690642" y="1097536"/>
                    <a:pt x="1686094" y="1102084"/>
                  </a:cubicBezTo>
                  <a:cubicBezTo>
                    <a:pt x="1681547" y="1106631"/>
                    <a:pt x="1675380" y="1109186"/>
                    <a:pt x="1668949" y="1109186"/>
                  </a:cubicBezTo>
                  <a:lnTo>
                    <a:pt x="24248" y="1109186"/>
                  </a:lnTo>
                  <a:cubicBezTo>
                    <a:pt x="17817" y="1109186"/>
                    <a:pt x="11649" y="1106631"/>
                    <a:pt x="7102" y="1102084"/>
                  </a:cubicBezTo>
                  <a:cubicBezTo>
                    <a:pt x="2555" y="1097536"/>
                    <a:pt x="0" y="1091369"/>
                    <a:pt x="0" y="1084938"/>
                  </a:cubicBezTo>
                  <a:lnTo>
                    <a:pt x="0" y="24248"/>
                  </a:lnTo>
                  <a:cubicBezTo>
                    <a:pt x="0" y="17817"/>
                    <a:pt x="2555" y="11649"/>
                    <a:pt x="7102" y="7102"/>
                  </a:cubicBezTo>
                  <a:cubicBezTo>
                    <a:pt x="11649" y="2555"/>
                    <a:pt x="17817" y="0"/>
                    <a:pt x="2424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5" id="15"/>
            <p:cNvSpPr txBox="true"/>
            <p:nvPr/>
          </p:nvSpPr>
          <p:spPr>
            <a:xfrm>
              <a:off x="0" y="-28575"/>
              <a:ext cx="1693196" cy="1137761"/>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TextBox 16" id="16"/>
          <p:cNvSpPr txBox="true"/>
          <p:nvPr/>
        </p:nvSpPr>
        <p:spPr>
          <a:xfrm rot="0">
            <a:off x="6569247" y="6212718"/>
            <a:ext cx="5140532" cy="654176"/>
          </a:xfrm>
          <a:prstGeom prst="rect">
            <a:avLst/>
          </a:prstGeom>
        </p:spPr>
        <p:txBody>
          <a:bodyPr anchor="t" rtlCol="false" tIns="0" lIns="0" bIns="0" rIns="0">
            <a:spAutoFit/>
          </a:bodyPr>
          <a:lstStyle/>
          <a:p>
            <a:pPr algn="ctr" marL="0" indent="0" lvl="0">
              <a:lnSpc>
                <a:spcPts val="5304"/>
              </a:lnSpc>
            </a:pPr>
            <a:r>
              <a:rPr lang="en-US" b="true" sz="3900" spc="-39">
                <a:solidFill>
                  <a:srgbClr val="5197FF"/>
                </a:solidFill>
                <a:latin typeface="Gotham Bold"/>
                <a:ea typeface="Gotham Bold"/>
                <a:cs typeface="Gotham Bold"/>
                <a:sym typeface="Gotham Bold"/>
              </a:rPr>
              <a:t>MUSIC BRAINZ</a:t>
            </a:r>
          </a:p>
        </p:txBody>
      </p:sp>
      <p:sp>
        <p:nvSpPr>
          <p:cNvPr name="TextBox 17" id="17"/>
          <p:cNvSpPr txBox="true"/>
          <p:nvPr/>
        </p:nvSpPr>
        <p:spPr>
          <a:xfrm rot="0">
            <a:off x="6720883" y="6990720"/>
            <a:ext cx="4988896" cy="2256917"/>
          </a:xfrm>
          <a:prstGeom prst="rect">
            <a:avLst/>
          </a:prstGeom>
        </p:spPr>
        <p:txBody>
          <a:bodyPr anchor="t" rtlCol="false" tIns="0" lIns="0" bIns="0" rIns="0">
            <a:spAutoFit/>
          </a:bodyPr>
          <a:lstStyle/>
          <a:p>
            <a:pPr algn="l">
              <a:lnSpc>
                <a:spcPts val="2583"/>
              </a:lnSpc>
            </a:pPr>
            <a:r>
              <a:rPr lang="en-US" b="true" sz="1899" spc="-18">
                <a:solidFill>
                  <a:srgbClr val="FF65AD"/>
                </a:solidFill>
                <a:latin typeface="Gotham Bold"/>
                <a:ea typeface="Gotham Bold"/>
                <a:cs typeface="Gotham Bold"/>
                <a:sym typeface="Gotham Bold"/>
              </a:rPr>
              <a:t>GENERO_MUSICA VARCHAR (255)</a:t>
            </a:r>
          </a:p>
          <a:p>
            <a:pPr algn="l">
              <a:lnSpc>
                <a:spcPts val="2583"/>
              </a:lnSpc>
            </a:pPr>
            <a:r>
              <a:rPr lang="en-US" b="true" sz="1899" spc="-18">
                <a:solidFill>
                  <a:srgbClr val="FF65AD"/>
                </a:solidFill>
                <a:latin typeface="Gotham Bold"/>
                <a:ea typeface="Gotham Bold"/>
                <a:cs typeface="Gotham Bold"/>
                <a:sym typeface="Gotham Bold"/>
              </a:rPr>
              <a:t>ARTISTA VARCHAR (255)</a:t>
            </a:r>
          </a:p>
          <a:p>
            <a:pPr algn="l">
              <a:lnSpc>
                <a:spcPts val="2583"/>
              </a:lnSpc>
            </a:pPr>
            <a:r>
              <a:rPr lang="en-US" b="true" sz="1899" spc="-18">
                <a:solidFill>
                  <a:srgbClr val="FF65AD"/>
                </a:solidFill>
                <a:latin typeface="Gotham Bold"/>
                <a:ea typeface="Gotham Bold"/>
                <a:cs typeface="Gotham Bold"/>
                <a:sym typeface="Gotham Bold"/>
              </a:rPr>
              <a:t>PAIS_ORIGEN (255)</a:t>
            </a:r>
          </a:p>
          <a:p>
            <a:pPr algn="l">
              <a:lnSpc>
                <a:spcPts val="2583"/>
              </a:lnSpc>
            </a:pPr>
            <a:r>
              <a:rPr lang="en-US" b="true" sz="1899" spc="-18">
                <a:solidFill>
                  <a:srgbClr val="FF65AD"/>
                </a:solidFill>
                <a:latin typeface="Gotham Bold"/>
                <a:ea typeface="Gotham Bold"/>
                <a:cs typeface="Gotham Bold"/>
                <a:sym typeface="Gotham Bold"/>
              </a:rPr>
              <a:t>AREA_ORIGEN (255)</a:t>
            </a:r>
          </a:p>
          <a:p>
            <a:pPr algn="l">
              <a:lnSpc>
                <a:spcPts val="2583"/>
              </a:lnSpc>
            </a:pPr>
            <a:r>
              <a:rPr lang="en-US" b="true" sz="1899" spc="-18">
                <a:solidFill>
                  <a:srgbClr val="FF65AD"/>
                </a:solidFill>
                <a:latin typeface="Gotham Bold"/>
                <a:ea typeface="Gotham Bold"/>
                <a:cs typeface="Gotham Bold"/>
                <a:sym typeface="Gotham Bold"/>
              </a:rPr>
              <a:t>FECHA_INI_ACT VARCHAR (255)</a:t>
            </a:r>
          </a:p>
          <a:p>
            <a:pPr algn="l">
              <a:lnSpc>
                <a:spcPts val="2583"/>
              </a:lnSpc>
            </a:pPr>
            <a:r>
              <a:rPr lang="en-US" b="true" sz="1899" spc="-18">
                <a:solidFill>
                  <a:srgbClr val="FF65AD"/>
                </a:solidFill>
                <a:latin typeface="Gotham Bold"/>
                <a:ea typeface="Gotham Bold"/>
                <a:cs typeface="Gotham Bold"/>
                <a:sym typeface="Gotham Bold"/>
              </a:rPr>
              <a:t>FECHA_FIN_ACT VARCHAR (255)</a:t>
            </a:r>
          </a:p>
          <a:p>
            <a:pPr algn="l" marL="0" indent="0" lvl="0">
              <a:lnSpc>
                <a:spcPts val="2583"/>
              </a:lnSpc>
            </a:pPr>
            <a:r>
              <a:rPr lang="en-US" b="true" sz="1899" spc="-18">
                <a:solidFill>
                  <a:srgbClr val="FF65AD"/>
                </a:solidFill>
                <a:latin typeface="Gotham Bold"/>
                <a:ea typeface="Gotham Bold"/>
                <a:cs typeface="Gotham Bold"/>
                <a:sym typeface="Gotham Bold"/>
              </a:rPr>
              <a:t>GENERO VARCHAR (255)</a:t>
            </a:r>
          </a:p>
        </p:txBody>
      </p:sp>
      <p:sp>
        <p:nvSpPr>
          <p:cNvPr name="AutoShape 18" id="18"/>
          <p:cNvSpPr/>
          <p:nvPr/>
        </p:nvSpPr>
        <p:spPr>
          <a:xfrm flipV="true">
            <a:off x="5079549" y="5926624"/>
            <a:ext cx="966656" cy="0"/>
          </a:xfrm>
          <a:prstGeom prst="line">
            <a:avLst/>
          </a:prstGeom>
          <a:ln cap="flat" w="38100">
            <a:solidFill>
              <a:srgbClr val="FFFFFF"/>
            </a:solidFill>
            <a:prstDash val="sysDot"/>
            <a:headEnd type="none" len="sm" w="sm"/>
            <a:tailEnd type="none" len="sm" w="sm"/>
          </a:ln>
        </p:spPr>
      </p:sp>
      <p:sp>
        <p:nvSpPr>
          <p:cNvPr name="AutoShape 19" id="19"/>
          <p:cNvSpPr/>
          <p:nvPr/>
        </p:nvSpPr>
        <p:spPr>
          <a:xfrm flipV="true">
            <a:off x="6065255" y="4119202"/>
            <a:ext cx="0" cy="3330720"/>
          </a:xfrm>
          <a:prstGeom prst="line">
            <a:avLst/>
          </a:prstGeom>
          <a:ln cap="flat" w="38100">
            <a:solidFill>
              <a:srgbClr val="FFFFFF"/>
            </a:solidFill>
            <a:prstDash val="sysDot"/>
            <a:headEnd type="none" len="sm" w="sm"/>
            <a:tailEnd type="none" len="sm" w="sm"/>
          </a:ln>
        </p:spPr>
      </p:sp>
      <p:sp>
        <p:nvSpPr>
          <p:cNvPr name="AutoShape 20" id="20"/>
          <p:cNvSpPr/>
          <p:nvPr/>
        </p:nvSpPr>
        <p:spPr>
          <a:xfrm>
            <a:off x="6117946" y="4138252"/>
            <a:ext cx="483328" cy="0"/>
          </a:xfrm>
          <a:prstGeom prst="line">
            <a:avLst/>
          </a:prstGeom>
          <a:ln cap="flat" w="38100">
            <a:solidFill>
              <a:srgbClr val="FFFFFF"/>
            </a:solidFill>
            <a:prstDash val="sysDot"/>
            <a:headEnd type="none" len="sm" w="sm"/>
            <a:tailEnd type="none" len="sm" w="sm"/>
          </a:ln>
        </p:spPr>
      </p:sp>
      <p:sp>
        <p:nvSpPr>
          <p:cNvPr name="AutoShape 21" id="21"/>
          <p:cNvSpPr/>
          <p:nvPr/>
        </p:nvSpPr>
        <p:spPr>
          <a:xfrm>
            <a:off x="6085919" y="7449921"/>
            <a:ext cx="483328" cy="0"/>
          </a:xfrm>
          <a:prstGeom prst="line">
            <a:avLst/>
          </a:prstGeom>
          <a:ln cap="flat" w="38100">
            <a:solidFill>
              <a:srgbClr val="FFFFFF"/>
            </a:solidFill>
            <a:prstDash val="sysDot"/>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4634994" y="2160289"/>
            <a:ext cx="3845903" cy="7617297"/>
            <a:chOff x="0" y="0"/>
            <a:chExt cx="1274711" cy="2524727"/>
          </a:xfrm>
        </p:grpSpPr>
        <p:sp>
          <p:nvSpPr>
            <p:cNvPr name="Freeform 3" id="3"/>
            <p:cNvSpPr/>
            <p:nvPr/>
          </p:nvSpPr>
          <p:spPr>
            <a:xfrm flipH="false" flipV="false" rot="0">
              <a:off x="0" y="0"/>
              <a:ext cx="1274711" cy="2524727"/>
            </a:xfrm>
            <a:custGeom>
              <a:avLst/>
              <a:gdLst/>
              <a:ahLst/>
              <a:cxnLst/>
              <a:rect r="r" b="b" t="t" l="l"/>
              <a:pathLst>
                <a:path h="2524727" w="1274711">
                  <a:moveTo>
                    <a:pt x="32208" y="0"/>
                  </a:moveTo>
                  <a:lnTo>
                    <a:pt x="1242503" y="0"/>
                  </a:lnTo>
                  <a:cubicBezTo>
                    <a:pt x="1260291" y="0"/>
                    <a:pt x="1274711" y="14420"/>
                    <a:pt x="1274711" y="32208"/>
                  </a:cubicBezTo>
                  <a:lnTo>
                    <a:pt x="1274711" y="2492518"/>
                  </a:lnTo>
                  <a:cubicBezTo>
                    <a:pt x="1274711" y="2510306"/>
                    <a:pt x="1260291" y="2524727"/>
                    <a:pt x="1242503" y="2524727"/>
                  </a:cubicBezTo>
                  <a:lnTo>
                    <a:pt x="32208" y="2524727"/>
                  </a:lnTo>
                  <a:cubicBezTo>
                    <a:pt x="14420" y="2524727"/>
                    <a:pt x="0" y="2510306"/>
                    <a:pt x="0" y="2492518"/>
                  </a:cubicBezTo>
                  <a:lnTo>
                    <a:pt x="0" y="32208"/>
                  </a:lnTo>
                  <a:cubicBezTo>
                    <a:pt x="0" y="14420"/>
                    <a:pt x="14420" y="0"/>
                    <a:pt x="3220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4" id="4"/>
            <p:cNvSpPr txBox="true"/>
            <p:nvPr/>
          </p:nvSpPr>
          <p:spPr>
            <a:xfrm>
              <a:off x="0" y="-28575"/>
              <a:ext cx="1274711" cy="2553302"/>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5" id="5"/>
          <p:cNvSpPr/>
          <p:nvPr/>
        </p:nvSpPr>
        <p:spPr>
          <a:xfrm>
            <a:off x="4874124" y="4312708"/>
            <a:ext cx="3466431" cy="0"/>
          </a:xfrm>
          <a:prstGeom prst="line">
            <a:avLst/>
          </a:prstGeom>
          <a:ln cap="flat" w="28575">
            <a:solidFill>
              <a:srgbClr val="FFFFFF"/>
            </a:solidFill>
            <a:prstDash val="solid"/>
            <a:headEnd type="none" len="sm" w="sm"/>
            <a:tailEnd type="none" len="sm" w="sm"/>
          </a:ln>
        </p:spPr>
      </p:sp>
      <p:sp>
        <p:nvSpPr>
          <p:cNvPr name="AutoShape 6" id="6"/>
          <p:cNvSpPr/>
          <p:nvPr/>
        </p:nvSpPr>
        <p:spPr>
          <a:xfrm>
            <a:off x="4856843" y="6183857"/>
            <a:ext cx="3466431" cy="0"/>
          </a:xfrm>
          <a:prstGeom prst="line">
            <a:avLst/>
          </a:prstGeom>
          <a:ln cap="flat" w="28575">
            <a:solidFill>
              <a:srgbClr val="FFFFFF"/>
            </a:solidFill>
            <a:prstDash val="solid"/>
            <a:headEnd type="none" len="sm" w="sm"/>
            <a:tailEnd type="none" len="sm" w="sm"/>
          </a:ln>
        </p:spPr>
      </p:sp>
      <p:sp>
        <p:nvSpPr>
          <p:cNvPr name="Freeform 7" id="7"/>
          <p:cNvSpPr/>
          <p:nvPr/>
        </p:nvSpPr>
        <p:spPr>
          <a:xfrm flipH="false" flipV="false" rot="0">
            <a:off x="-1070255" y="4150581"/>
            <a:ext cx="5812814" cy="2578776"/>
          </a:xfrm>
          <a:custGeom>
            <a:avLst/>
            <a:gdLst/>
            <a:ahLst/>
            <a:cxnLst/>
            <a:rect r="r" b="b" t="t" l="l"/>
            <a:pathLst>
              <a:path h="2578776" w="5812814">
                <a:moveTo>
                  <a:pt x="0" y="0"/>
                </a:moveTo>
                <a:lnTo>
                  <a:pt x="5812814" y="0"/>
                </a:lnTo>
                <a:lnTo>
                  <a:pt x="5812814" y="2578776"/>
                </a:lnTo>
                <a:lnTo>
                  <a:pt x="0" y="257877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8" id="8"/>
          <p:cNvGrpSpPr/>
          <p:nvPr/>
        </p:nvGrpSpPr>
        <p:grpSpPr>
          <a:xfrm rot="0">
            <a:off x="428881" y="3450389"/>
            <a:ext cx="3845903" cy="4978821"/>
            <a:chOff x="0" y="0"/>
            <a:chExt cx="1274711" cy="1650213"/>
          </a:xfrm>
        </p:grpSpPr>
        <p:sp>
          <p:nvSpPr>
            <p:cNvPr name="Freeform 9" id="9"/>
            <p:cNvSpPr/>
            <p:nvPr/>
          </p:nvSpPr>
          <p:spPr>
            <a:xfrm flipH="false" flipV="false" rot="0">
              <a:off x="0" y="0"/>
              <a:ext cx="1274711" cy="1650213"/>
            </a:xfrm>
            <a:custGeom>
              <a:avLst/>
              <a:gdLst/>
              <a:ahLst/>
              <a:cxnLst/>
              <a:rect r="r" b="b" t="t" l="l"/>
              <a:pathLst>
                <a:path h="1650213" w="1274711">
                  <a:moveTo>
                    <a:pt x="32208" y="0"/>
                  </a:moveTo>
                  <a:lnTo>
                    <a:pt x="1242503" y="0"/>
                  </a:lnTo>
                  <a:cubicBezTo>
                    <a:pt x="1260291" y="0"/>
                    <a:pt x="1274711" y="14420"/>
                    <a:pt x="1274711" y="32208"/>
                  </a:cubicBezTo>
                  <a:lnTo>
                    <a:pt x="1274711" y="1618004"/>
                  </a:lnTo>
                  <a:cubicBezTo>
                    <a:pt x="1274711" y="1635793"/>
                    <a:pt x="1260291" y="1650213"/>
                    <a:pt x="1242503" y="1650213"/>
                  </a:cubicBezTo>
                  <a:lnTo>
                    <a:pt x="32208" y="1650213"/>
                  </a:lnTo>
                  <a:cubicBezTo>
                    <a:pt x="14420" y="1650213"/>
                    <a:pt x="0" y="1635793"/>
                    <a:pt x="0" y="1618004"/>
                  </a:cubicBezTo>
                  <a:lnTo>
                    <a:pt x="0" y="32208"/>
                  </a:lnTo>
                  <a:cubicBezTo>
                    <a:pt x="0" y="14420"/>
                    <a:pt x="14420" y="0"/>
                    <a:pt x="3220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0" id="10"/>
            <p:cNvSpPr txBox="true"/>
            <p:nvPr/>
          </p:nvSpPr>
          <p:spPr>
            <a:xfrm>
              <a:off x="0" y="-28575"/>
              <a:ext cx="1274711" cy="1678788"/>
            </a:xfrm>
            <a:prstGeom prst="rect">
              <a:avLst/>
            </a:prstGeom>
          </p:spPr>
          <p:txBody>
            <a:bodyPr anchor="ctr" rtlCol="false" tIns="50800" lIns="50800" bIns="50800" rIns="50800"/>
            <a:lstStyle/>
            <a:p>
              <a:pPr algn="ctr" marL="0" indent="0" lvl="0">
                <a:lnSpc>
                  <a:spcPts val="2987"/>
                </a:lnSpc>
                <a:spcBef>
                  <a:spcPct val="0"/>
                </a:spcBef>
              </a:pPr>
            </a:p>
          </p:txBody>
        </p:sp>
      </p:grpSp>
      <p:grpSp>
        <p:nvGrpSpPr>
          <p:cNvPr name="Group 11" id="11"/>
          <p:cNvGrpSpPr/>
          <p:nvPr/>
        </p:nvGrpSpPr>
        <p:grpSpPr>
          <a:xfrm rot="0">
            <a:off x="8995247" y="6313705"/>
            <a:ext cx="3845903" cy="3830949"/>
            <a:chOff x="0" y="0"/>
            <a:chExt cx="1274711" cy="1269755"/>
          </a:xfrm>
        </p:grpSpPr>
        <p:sp>
          <p:nvSpPr>
            <p:cNvPr name="Freeform 12" id="12"/>
            <p:cNvSpPr/>
            <p:nvPr/>
          </p:nvSpPr>
          <p:spPr>
            <a:xfrm flipH="false" flipV="false" rot="0">
              <a:off x="0" y="0"/>
              <a:ext cx="1274711" cy="1269755"/>
            </a:xfrm>
            <a:custGeom>
              <a:avLst/>
              <a:gdLst/>
              <a:ahLst/>
              <a:cxnLst/>
              <a:rect r="r" b="b" t="t" l="l"/>
              <a:pathLst>
                <a:path h="1269755" w="1274711">
                  <a:moveTo>
                    <a:pt x="32208" y="0"/>
                  </a:moveTo>
                  <a:lnTo>
                    <a:pt x="1242503" y="0"/>
                  </a:lnTo>
                  <a:cubicBezTo>
                    <a:pt x="1260291" y="0"/>
                    <a:pt x="1274711" y="14420"/>
                    <a:pt x="1274711" y="32208"/>
                  </a:cubicBezTo>
                  <a:lnTo>
                    <a:pt x="1274711" y="1237546"/>
                  </a:lnTo>
                  <a:cubicBezTo>
                    <a:pt x="1274711" y="1255335"/>
                    <a:pt x="1260291" y="1269755"/>
                    <a:pt x="1242503" y="1269755"/>
                  </a:cubicBezTo>
                  <a:lnTo>
                    <a:pt x="32208" y="1269755"/>
                  </a:lnTo>
                  <a:cubicBezTo>
                    <a:pt x="23666" y="1269755"/>
                    <a:pt x="15474" y="1266361"/>
                    <a:pt x="9434" y="1260321"/>
                  </a:cubicBezTo>
                  <a:cubicBezTo>
                    <a:pt x="3393" y="1254281"/>
                    <a:pt x="0" y="1246088"/>
                    <a:pt x="0" y="1237546"/>
                  </a:cubicBezTo>
                  <a:lnTo>
                    <a:pt x="0" y="32208"/>
                  </a:lnTo>
                  <a:cubicBezTo>
                    <a:pt x="0" y="14420"/>
                    <a:pt x="14420" y="0"/>
                    <a:pt x="3220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3" id="13"/>
            <p:cNvSpPr txBox="true"/>
            <p:nvPr/>
          </p:nvSpPr>
          <p:spPr>
            <a:xfrm>
              <a:off x="0" y="-28575"/>
              <a:ext cx="1274711" cy="1298330"/>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14" id="14"/>
          <p:cNvSpPr/>
          <p:nvPr/>
        </p:nvSpPr>
        <p:spPr>
          <a:xfrm>
            <a:off x="618617" y="4604923"/>
            <a:ext cx="3466431" cy="0"/>
          </a:xfrm>
          <a:prstGeom prst="line">
            <a:avLst/>
          </a:prstGeom>
          <a:ln cap="flat" w="28575">
            <a:solidFill>
              <a:srgbClr val="FFFFFF"/>
            </a:solidFill>
            <a:prstDash val="solid"/>
            <a:headEnd type="none" len="sm" w="sm"/>
            <a:tailEnd type="none" len="sm" w="sm"/>
          </a:ln>
        </p:spPr>
      </p:sp>
      <p:sp>
        <p:nvSpPr>
          <p:cNvPr name="AutoShape 15" id="15"/>
          <p:cNvSpPr/>
          <p:nvPr/>
        </p:nvSpPr>
        <p:spPr>
          <a:xfrm>
            <a:off x="9184983" y="7468239"/>
            <a:ext cx="3466431" cy="0"/>
          </a:xfrm>
          <a:prstGeom prst="line">
            <a:avLst/>
          </a:prstGeom>
          <a:ln cap="flat" w="28575">
            <a:solidFill>
              <a:srgbClr val="FFFFFF"/>
            </a:solidFill>
            <a:prstDash val="solid"/>
            <a:headEnd type="none" len="sm" w="sm"/>
            <a:tailEnd type="none" len="sm" w="sm"/>
          </a:ln>
        </p:spPr>
      </p:sp>
      <p:sp>
        <p:nvSpPr>
          <p:cNvPr name="AutoShape 16" id="16"/>
          <p:cNvSpPr/>
          <p:nvPr/>
        </p:nvSpPr>
        <p:spPr>
          <a:xfrm>
            <a:off x="659473" y="6265058"/>
            <a:ext cx="3466431" cy="0"/>
          </a:xfrm>
          <a:prstGeom prst="line">
            <a:avLst/>
          </a:prstGeom>
          <a:ln cap="flat" w="28575">
            <a:solidFill>
              <a:srgbClr val="FFFFFF"/>
            </a:solidFill>
            <a:prstDash val="solid"/>
            <a:headEnd type="none" len="sm" w="sm"/>
            <a:tailEnd type="none" len="sm" w="sm"/>
          </a:ln>
        </p:spPr>
      </p:sp>
      <p:sp>
        <p:nvSpPr>
          <p:cNvPr name="TextBox 17" id="17"/>
          <p:cNvSpPr txBox="true"/>
          <p:nvPr/>
        </p:nvSpPr>
        <p:spPr>
          <a:xfrm rot="0">
            <a:off x="499281" y="886631"/>
            <a:ext cx="15647986" cy="736600"/>
          </a:xfrm>
          <a:prstGeom prst="rect">
            <a:avLst/>
          </a:prstGeom>
        </p:spPr>
        <p:txBody>
          <a:bodyPr anchor="t" rtlCol="false" tIns="0" lIns="0" bIns="0" rIns="0">
            <a:spAutoFit/>
          </a:bodyPr>
          <a:lstStyle/>
          <a:p>
            <a:pPr algn="l" marL="0" indent="0" lvl="0">
              <a:lnSpc>
                <a:spcPts val="5600"/>
              </a:lnSpc>
              <a:spcBef>
                <a:spcPct val="0"/>
              </a:spcBef>
            </a:pPr>
            <a:r>
              <a:rPr lang="en-US" b="true" sz="5000" spc="625">
                <a:solidFill>
                  <a:srgbClr val="FFFFFF"/>
                </a:solidFill>
                <a:latin typeface="Gotham Bold"/>
                <a:ea typeface="Gotham Bold"/>
                <a:cs typeface="Gotham Bold"/>
                <a:sym typeface="Gotham Bold"/>
              </a:rPr>
              <a:t>OVERVIEW DEL PANORAMA MUSICAL: </a:t>
            </a:r>
          </a:p>
        </p:txBody>
      </p:sp>
      <p:sp>
        <p:nvSpPr>
          <p:cNvPr name="TextBox 18" id="18"/>
          <p:cNvSpPr txBox="true"/>
          <p:nvPr/>
        </p:nvSpPr>
        <p:spPr>
          <a:xfrm rot="0">
            <a:off x="4791392" y="2349998"/>
            <a:ext cx="3466431" cy="586105"/>
          </a:xfrm>
          <a:prstGeom prst="rect">
            <a:avLst/>
          </a:prstGeom>
        </p:spPr>
        <p:txBody>
          <a:bodyPr anchor="t" rtlCol="false" tIns="0" lIns="0" bIns="0" rIns="0">
            <a:spAutoFit/>
          </a:bodyPr>
          <a:lstStyle/>
          <a:p>
            <a:pPr algn="ctr" marL="0" indent="0" lvl="0">
              <a:lnSpc>
                <a:spcPts val="4760"/>
              </a:lnSpc>
            </a:pPr>
            <a:r>
              <a:rPr lang="en-US" b="true" sz="3500" spc="-35">
                <a:solidFill>
                  <a:srgbClr val="FF65AD"/>
                </a:solidFill>
                <a:latin typeface="Gotham Bold"/>
                <a:ea typeface="Gotham Bold"/>
                <a:cs typeface="Gotham Bold"/>
                <a:sym typeface="Gotham Bold"/>
              </a:rPr>
              <a:t>HIP HOP</a:t>
            </a:r>
          </a:p>
        </p:txBody>
      </p:sp>
      <p:sp>
        <p:nvSpPr>
          <p:cNvPr name="TextBox 19" id="19"/>
          <p:cNvSpPr txBox="true"/>
          <p:nvPr/>
        </p:nvSpPr>
        <p:spPr>
          <a:xfrm rot="0">
            <a:off x="4761609" y="3418946"/>
            <a:ext cx="1895124" cy="850900"/>
          </a:xfrm>
          <a:prstGeom prst="rect">
            <a:avLst/>
          </a:prstGeom>
        </p:spPr>
        <p:txBody>
          <a:bodyPr anchor="t" rtlCol="false" tIns="0" lIns="0" bIns="0" rIns="0">
            <a:spAutoFit/>
          </a:bodyPr>
          <a:lstStyle/>
          <a:p>
            <a:pPr algn="ctr" marL="0" indent="0" lvl="0">
              <a:lnSpc>
                <a:spcPts val="6800"/>
              </a:lnSpc>
            </a:pPr>
            <a:r>
              <a:rPr lang="en-US" b="true" sz="5000" spc="50">
                <a:solidFill>
                  <a:srgbClr val="FF51A2"/>
                </a:solidFill>
                <a:latin typeface="Gotham Bold"/>
                <a:ea typeface="Gotham Bold"/>
                <a:cs typeface="Gotham Bold"/>
                <a:sym typeface="Gotham Bold"/>
              </a:rPr>
              <a:t>367</a:t>
            </a:r>
          </a:p>
        </p:txBody>
      </p:sp>
      <p:sp>
        <p:nvSpPr>
          <p:cNvPr name="TextBox 20" id="20"/>
          <p:cNvSpPr txBox="true"/>
          <p:nvPr/>
        </p:nvSpPr>
        <p:spPr>
          <a:xfrm rot="0">
            <a:off x="6508551" y="3731366"/>
            <a:ext cx="1421825" cy="340360"/>
          </a:xfrm>
          <a:prstGeom prst="rect">
            <a:avLst/>
          </a:prstGeom>
        </p:spPr>
        <p:txBody>
          <a:bodyPr anchor="t" rtlCol="false" tIns="0" lIns="0" bIns="0" rIns="0">
            <a:spAutoFit/>
          </a:bodyPr>
          <a:lstStyle/>
          <a:p>
            <a:pPr algn="l" marL="0" indent="0" lvl="0">
              <a:lnSpc>
                <a:spcPts val="2720"/>
              </a:lnSpc>
            </a:pPr>
            <a:r>
              <a:rPr lang="en-US" b="true" sz="2000" spc="20">
                <a:solidFill>
                  <a:srgbClr val="FF51A2"/>
                </a:solidFill>
                <a:latin typeface="Gotham Bold"/>
                <a:ea typeface="Gotham Bold"/>
                <a:cs typeface="Gotham Bold"/>
                <a:sym typeface="Gotham Bold"/>
              </a:rPr>
              <a:t>ARTISTAS</a:t>
            </a:r>
          </a:p>
        </p:txBody>
      </p:sp>
      <p:sp>
        <p:nvSpPr>
          <p:cNvPr name="TextBox 21" id="21"/>
          <p:cNvSpPr txBox="true"/>
          <p:nvPr/>
        </p:nvSpPr>
        <p:spPr>
          <a:xfrm rot="0">
            <a:off x="4874773" y="2935753"/>
            <a:ext cx="3466431" cy="578443"/>
          </a:xfrm>
          <a:prstGeom prst="rect">
            <a:avLst/>
          </a:prstGeom>
        </p:spPr>
        <p:txBody>
          <a:bodyPr anchor="t" rtlCol="false" tIns="0" lIns="0" bIns="0" rIns="0">
            <a:spAutoFit/>
          </a:bodyPr>
          <a:lstStyle/>
          <a:p>
            <a:pPr algn="ctr">
              <a:lnSpc>
                <a:spcPts val="2334"/>
              </a:lnSpc>
              <a:spcBef>
                <a:spcPct val="0"/>
              </a:spcBef>
            </a:pPr>
            <a:r>
              <a:rPr lang="en-US" sz="1741" spc="38">
                <a:solidFill>
                  <a:srgbClr val="FFFFFF"/>
                </a:solidFill>
                <a:latin typeface="Open Sans"/>
                <a:ea typeface="Open Sans"/>
                <a:cs typeface="Open Sans"/>
                <a:sym typeface="Open Sans"/>
              </a:rPr>
              <a:t>es el género con más artistas con un total de:  </a:t>
            </a:r>
          </a:p>
        </p:txBody>
      </p:sp>
      <p:sp>
        <p:nvSpPr>
          <p:cNvPr name="TextBox 22" id="22"/>
          <p:cNvSpPr txBox="true"/>
          <p:nvPr/>
        </p:nvSpPr>
        <p:spPr>
          <a:xfrm rot="0">
            <a:off x="614701" y="3471003"/>
            <a:ext cx="3470346" cy="1002030"/>
          </a:xfrm>
          <a:prstGeom prst="rect">
            <a:avLst/>
          </a:prstGeom>
        </p:spPr>
        <p:txBody>
          <a:bodyPr anchor="t" rtlCol="false" tIns="0" lIns="0" bIns="0" rIns="0">
            <a:spAutoFit/>
          </a:bodyPr>
          <a:lstStyle/>
          <a:p>
            <a:pPr algn="ctr" marL="0" indent="0" lvl="0">
              <a:lnSpc>
                <a:spcPts val="8159"/>
              </a:lnSpc>
            </a:pPr>
            <a:r>
              <a:rPr lang="en-US" b="true" sz="5999" spc="-59">
                <a:solidFill>
                  <a:srgbClr val="5197FF"/>
                </a:solidFill>
                <a:latin typeface="Gotham Bold"/>
                <a:ea typeface="Gotham Bold"/>
                <a:cs typeface="Gotham Bold"/>
                <a:sym typeface="Gotham Bold"/>
              </a:rPr>
              <a:t>POP</a:t>
            </a:r>
          </a:p>
        </p:txBody>
      </p:sp>
      <p:sp>
        <p:nvSpPr>
          <p:cNvPr name="TextBox 23" id="23"/>
          <p:cNvSpPr txBox="true"/>
          <p:nvPr/>
        </p:nvSpPr>
        <p:spPr>
          <a:xfrm rot="0">
            <a:off x="1213223" y="6303633"/>
            <a:ext cx="2440646" cy="1259330"/>
          </a:xfrm>
          <a:prstGeom prst="rect">
            <a:avLst/>
          </a:prstGeom>
        </p:spPr>
        <p:txBody>
          <a:bodyPr anchor="t" rtlCol="false" tIns="0" lIns="0" bIns="0" rIns="0">
            <a:spAutoFit/>
          </a:bodyPr>
          <a:lstStyle/>
          <a:p>
            <a:pPr algn="ctr" marL="0" indent="0" lvl="0">
              <a:lnSpc>
                <a:spcPts val="10140"/>
              </a:lnSpc>
            </a:pPr>
            <a:r>
              <a:rPr lang="en-US" b="true" sz="7456" spc="74">
                <a:solidFill>
                  <a:srgbClr val="5197FF"/>
                </a:solidFill>
                <a:latin typeface="Gotham Bold"/>
                <a:ea typeface="Gotham Bold"/>
                <a:cs typeface="Gotham Bold"/>
                <a:sym typeface="Gotham Bold"/>
              </a:rPr>
              <a:t>87M</a:t>
            </a:r>
          </a:p>
        </p:txBody>
      </p:sp>
      <p:sp>
        <p:nvSpPr>
          <p:cNvPr name="TextBox 24" id="24"/>
          <p:cNvSpPr txBox="true"/>
          <p:nvPr/>
        </p:nvSpPr>
        <p:spPr>
          <a:xfrm rot="0">
            <a:off x="878013" y="6680321"/>
            <a:ext cx="508956" cy="587037"/>
          </a:xfrm>
          <a:prstGeom prst="rect">
            <a:avLst/>
          </a:prstGeom>
        </p:spPr>
        <p:txBody>
          <a:bodyPr anchor="t" rtlCol="false" tIns="0" lIns="0" bIns="0" rIns="0">
            <a:spAutoFit/>
          </a:bodyPr>
          <a:lstStyle/>
          <a:p>
            <a:pPr algn="ctr" marL="0" indent="0" lvl="0">
              <a:lnSpc>
                <a:spcPts val="4732"/>
              </a:lnSpc>
            </a:pPr>
            <a:r>
              <a:rPr lang="en-US" b="true" sz="3479" spc="34">
                <a:solidFill>
                  <a:srgbClr val="5197FF"/>
                </a:solidFill>
                <a:latin typeface="Gotham Bold"/>
                <a:ea typeface="Gotham Bold"/>
                <a:cs typeface="Gotham Bold"/>
                <a:sym typeface="Gotham Bold"/>
              </a:rPr>
              <a:t>+</a:t>
            </a:r>
          </a:p>
        </p:txBody>
      </p:sp>
      <p:sp>
        <p:nvSpPr>
          <p:cNvPr name="TextBox 25" id="25"/>
          <p:cNvSpPr txBox="true"/>
          <p:nvPr/>
        </p:nvSpPr>
        <p:spPr>
          <a:xfrm rot="0">
            <a:off x="618617" y="4756040"/>
            <a:ext cx="3466431" cy="1400937"/>
          </a:xfrm>
          <a:prstGeom prst="rect">
            <a:avLst/>
          </a:prstGeom>
        </p:spPr>
        <p:txBody>
          <a:bodyPr anchor="t" rtlCol="false" tIns="0" lIns="0" bIns="0" rIns="0">
            <a:spAutoFit/>
          </a:bodyPr>
          <a:lstStyle/>
          <a:p>
            <a:pPr algn="ctr">
              <a:lnSpc>
                <a:spcPts val="2814"/>
              </a:lnSpc>
              <a:spcBef>
                <a:spcPct val="0"/>
              </a:spcBef>
            </a:pPr>
            <a:r>
              <a:rPr lang="en-US" sz="2100" spc="46">
                <a:solidFill>
                  <a:srgbClr val="FFFFFF"/>
                </a:solidFill>
                <a:latin typeface="Open Sans"/>
                <a:ea typeface="Open Sans"/>
                <a:cs typeface="Open Sans"/>
                <a:sym typeface="Open Sans"/>
              </a:rPr>
              <a:t>Gé</a:t>
            </a:r>
            <a:r>
              <a:rPr lang="en-US" sz="2100" spc="46" strike="noStrike" u="none">
                <a:solidFill>
                  <a:srgbClr val="FFFFFF"/>
                </a:solidFill>
                <a:latin typeface="Open Sans"/>
                <a:ea typeface="Open Sans"/>
                <a:cs typeface="Open Sans"/>
                <a:sym typeface="Open Sans"/>
              </a:rPr>
              <a:t>nero con el promedio más alto de reproducciones.</a:t>
            </a:r>
          </a:p>
          <a:p>
            <a:pPr algn="ctr" marL="0" indent="0" lvl="0">
              <a:lnSpc>
                <a:spcPts val="2814"/>
              </a:lnSpc>
              <a:spcBef>
                <a:spcPct val="0"/>
              </a:spcBef>
            </a:pPr>
          </a:p>
        </p:txBody>
      </p:sp>
      <p:sp>
        <p:nvSpPr>
          <p:cNvPr name="TextBox 26" id="26"/>
          <p:cNvSpPr txBox="true"/>
          <p:nvPr/>
        </p:nvSpPr>
        <p:spPr>
          <a:xfrm rot="0">
            <a:off x="9184983" y="7625401"/>
            <a:ext cx="3466431" cy="2054353"/>
          </a:xfrm>
          <a:prstGeom prst="rect">
            <a:avLst/>
          </a:prstGeom>
        </p:spPr>
        <p:txBody>
          <a:bodyPr anchor="t" rtlCol="false" tIns="0" lIns="0" bIns="0" rIns="0">
            <a:spAutoFit/>
          </a:bodyPr>
          <a:lstStyle/>
          <a:p>
            <a:pPr algn="ctr" marL="0" indent="0" lvl="0">
              <a:lnSpc>
                <a:spcPts val="2334"/>
              </a:lnSpc>
              <a:spcBef>
                <a:spcPct val="0"/>
              </a:spcBef>
            </a:pPr>
            <a:r>
              <a:rPr lang="en-US" sz="1741" spc="38">
                <a:solidFill>
                  <a:srgbClr val="FFFFFF"/>
                </a:solidFill>
                <a:latin typeface="Open Sans"/>
                <a:ea typeface="Open Sans"/>
                <a:cs typeface="Open Sans"/>
                <a:sym typeface="Open Sans"/>
              </a:rPr>
              <a:t>tienen </a:t>
            </a:r>
            <a:r>
              <a:rPr lang="en-US" sz="1741" spc="38" strike="noStrike" u="none">
                <a:solidFill>
                  <a:srgbClr val="FFFFFF"/>
                </a:solidFill>
                <a:latin typeface="Open Sans"/>
                <a:ea typeface="Open Sans"/>
                <a:cs typeface="Open Sans"/>
                <a:sym typeface="Open Sans"/>
              </a:rPr>
              <a:t>menos de 100.000 reproducciones, es decir... </a:t>
            </a:r>
          </a:p>
          <a:p>
            <a:pPr algn="ctr" marL="0" indent="0" lvl="0">
              <a:lnSpc>
                <a:spcPts val="2334"/>
              </a:lnSpc>
              <a:spcBef>
                <a:spcPct val="0"/>
              </a:spcBef>
            </a:pPr>
          </a:p>
          <a:p>
            <a:pPr algn="ctr" marL="0" indent="0" lvl="0">
              <a:lnSpc>
                <a:spcPts val="2334"/>
              </a:lnSpc>
              <a:spcBef>
                <a:spcPct val="0"/>
              </a:spcBef>
            </a:pPr>
          </a:p>
          <a:p>
            <a:pPr algn="ctr" marL="0" indent="0" lvl="0">
              <a:lnSpc>
                <a:spcPts val="2334"/>
              </a:lnSpc>
              <a:spcBef>
                <a:spcPct val="0"/>
              </a:spcBef>
            </a:pPr>
          </a:p>
          <a:p>
            <a:pPr algn="ctr">
              <a:lnSpc>
                <a:spcPts val="2334"/>
              </a:lnSpc>
              <a:spcBef>
                <a:spcPct val="0"/>
              </a:spcBef>
            </a:pPr>
            <a:r>
              <a:rPr lang="en-US" sz="1741" spc="38" strike="noStrike" u="none">
                <a:solidFill>
                  <a:srgbClr val="FFFFFF"/>
                </a:solidFill>
                <a:latin typeface="Open Sans"/>
                <a:ea typeface="Open Sans"/>
                <a:cs typeface="Open Sans"/>
                <a:sym typeface="Open Sans"/>
              </a:rPr>
              <a:t>de los artistas tienen menos de 100.000 reproducciones.</a:t>
            </a:r>
          </a:p>
        </p:txBody>
      </p:sp>
      <p:sp>
        <p:nvSpPr>
          <p:cNvPr name="TextBox 27" id="27"/>
          <p:cNvSpPr txBox="true"/>
          <p:nvPr/>
        </p:nvSpPr>
        <p:spPr>
          <a:xfrm rot="0">
            <a:off x="659473" y="7543913"/>
            <a:ext cx="3466431" cy="696087"/>
          </a:xfrm>
          <a:prstGeom prst="rect">
            <a:avLst/>
          </a:prstGeom>
        </p:spPr>
        <p:txBody>
          <a:bodyPr anchor="t" rtlCol="false" tIns="0" lIns="0" bIns="0" rIns="0">
            <a:spAutoFit/>
          </a:bodyPr>
          <a:lstStyle/>
          <a:p>
            <a:pPr algn="ctr" marL="0" indent="0" lvl="0">
              <a:lnSpc>
                <a:spcPts val="2814"/>
              </a:lnSpc>
              <a:spcBef>
                <a:spcPct val="0"/>
              </a:spcBef>
            </a:pPr>
            <a:r>
              <a:rPr lang="en-US" sz="2100" spc="46">
                <a:solidFill>
                  <a:srgbClr val="FFFFFF"/>
                </a:solidFill>
                <a:latin typeface="Open Sans"/>
                <a:ea typeface="Open Sans"/>
                <a:cs typeface="Open Sans"/>
                <a:sym typeface="Open Sans"/>
              </a:rPr>
              <a:t>reproducciones totales de canciones pop. </a:t>
            </a:r>
          </a:p>
        </p:txBody>
      </p:sp>
      <p:sp>
        <p:nvSpPr>
          <p:cNvPr name="Freeform 28" id="28"/>
          <p:cNvSpPr/>
          <p:nvPr/>
        </p:nvSpPr>
        <p:spPr>
          <a:xfrm flipH="false" flipV="false" rot="0">
            <a:off x="8480897" y="3487279"/>
            <a:ext cx="5812814" cy="2578776"/>
          </a:xfrm>
          <a:custGeom>
            <a:avLst/>
            <a:gdLst/>
            <a:ahLst/>
            <a:cxnLst/>
            <a:rect r="r" b="b" t="t" l="l"/>
            <a:pathLst>
              <a:path h="2578776" w="5812814">
                <a:moveTo>
                  <a:pt x="0" y="0"/>
                </a:moveTo>
                <a:lnTo>
                  <a:pt x="5812814" y="0"/>
                </a:lnTo>
                <a:lnTo>
                  <a:pt x="5812814" y="2578776"/>
                </a:lnTo>
                <a:lnTo>
                  <a:pt x="0" y="257877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29" id="29"/>
          <p:cNvGrpSpPr/>
          <p:nvPr/>
        </p:nvGrpSpPr>
        <p:grpSpPr>
          <a:xfrm rot="0">
            <a:off x="9018402" y="2160289"/>
            <a:ext cx="3845903" cy="3905766"/>
            <a:chOff x="0" y="0"/>
            <a:chExt cx="1274711" cy="1294553"/>
          </a:xfrm>
        </p:grpSpPr>
        <p:sp>
          <p:nvSpPr>
            <p:cNvPr name="Freeform 30" id="30"/>
            <p:cNvSpPr/>
            <p:nvPr/>
          </p:nvSpPr>
          <p:spPr>
            <a:xfrm flipH="false" flipV="false" rot="0">
              <a:off x="0" y="0"/>
              <a:ext cx="1274711" cy="1294552"/>
            </a:xfrm>
            <a:custGeom>
              <a:avLst/>
              <a:gdLst/>
              <a:ahLst/>
              <a:cxnLst/>
              <a:rect r="r" b="b" t="t" l="l"/>
              <a:pathLst>
                <a:path h="1294552" w="1274711">
                  <a:moveTo>
                    <a:pt x="32208" y="0"/>
                  </a:moveTo>
                  <a:lnTo>
                    <a:pt x="1242503" y="0"/>
                  </a:lnTo>
                  <a:cubicBezTo>
                    <a:pt x="1260291" y="0"/>
                    <a:pt x="1274711" y="14420"/>
                    <a:pt x="1274711" y="32208"/>
                  </a:cubicBezTo>
                  <a:lnTo>
                    <a:pt x="1274711" y="1262344"/>
                  </a:lnTo>
                  <a:cubicBezTo>
                    <a:pt x="1274711" y="1270886"/>
                    <a:pt x="1271318" y="1279079"/>
                    <a:pt x="1265278" y="1285119"/>
                  </a:cubicBezTo>
                  <a:cubicBezTo>
                    <a:pt x="1259237" y="1291159"/>
                    <a:pt x="1251045" y="1294552"/>
                    <a:pt x="1242503" y="1294552"/>
                  </a:cubicBezTo>
                  <a:lnTo>
                    <a:pt x="32208" y="1294552"/>
                  </a:lnTo>
                  <a:cubicBezTo>
                    <a:pt x="14420" y="1294552"/>
                    <a:pt x="0" y="1280132"/>
                    <a:pt x="0" y="1262344"/>
                  </a:cubicBezTo>
                  <a:lnTo>
                    <a:pt x="0" y="32208"/>
                  </a:lnTo>
                  <a:cubicBezTo>
                    <a:pt x="0" y="14420"/>
                    <a:pt x="14420" y="0"/>
                    <a:pt x="3220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31" id="31"/>
            <p:cNvSpPr txBox="true"/>
            <p:nvPr/>
          </p:nvSpPr>
          <p:spPr>
            <a:xfrm>
              <a:off x="0" y="-28575"/>
              <a:ext cx="1274711" cy="1323128"/>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32" id="32"/>
          <p:cNvSpPr/>
          <p:nvPr/>
        </p:nvSpPr>
        <p:spPr>
          <a:xfrm>
            <a:off x="9208138" y="3314823"/>
            <a:ext cx="3466431" cy="0"/>
          </a:xfrm>
          <a:prstGeom prst="line">
            <a:avLst/>
          </a:prstGeom>
          <a:ln cap="flat" w="28575">
            <a:solidFill>
              <a:srgbClr val="FFFFFF"/>
            </a:solidFill>
            <a:prstDash val="solid"/>
            <a:headEnd type="none" len="sm" w="sm"/>
            <a:tailEnd type="none" len="sm" w="sm"/>
          </a:ln>
        </p:spPr>
      </p:sp>
      <p:sp>
        <p:nvSpPr>
          <p:cNvPr name="AutoShape 33" id="33"/>
          <p:cNvSpPr/>
          <p:nvPr/>
        </p:nvSpPr>
        <p:spPr>
          <a:xfrm>
            <a:off x="9261183" y="4327924"/>
            <a:ext cx="3466431" cy="0"/>
          </a:xfrm>
          <a:prstGeom prst="line">
            <a:avLst/>
          </a:prstGeom>
          <a:ln cap="flat" w="28575">
            <a:solidFill>
              <a:srgbClr val="FFFFFF"/>
            </a:solidFill>
            <a:prstDash val="solid"/>
            <a:headEnd type="none" len="sm" w="sm"/>
            <a:tailEnd type="none" len="sm" w="sm"/>
          </a:ln>
        </p:spPr>
      </p:sp>
      <p:sp>
        <p:nvSpPr>
          <p:cNvPr name="TextBox 34" id="34"/>
          <p:cNvSpPr txBox="true"/>
          <p:nvPr/>
        </p:nvSpPr>
        <p:spPr>
          <a:xfrm rot="0">
            <a:off x="9208138" y="2392663"/>
            <a:ext cx="3466431" cy="597560"/>
          </a:xfrm>
          <a:prstGeom prst="rect">
            <a:avLst/>
          </a:prstGeom>
        </p:spPr>
        <p:txBody>
          <a:bodyPr anchor="t" rtlCol="false" tIns="0" lIns="0" bIns="0" rIns="0">
            <a:spAutoFit/>
          </a:bodyPr>
          <a:lstStyle/>
          <a:p>
            <a:pPr algn="ctr" marL="0" indent="0" lvl="0">
              <a:lnSpc>
                <a:spcPts val="4863"/>
              </a:lnSpc>
            </a:pPr>
            <a:r>
              <a:rPr lang="en-US" b="true" sz="3575" spc="-35">
                <a:solidFill>
                  <a:srgbClr val="59D84C"/>
                </a:solidFill>
                <a:latin typeface="Gotham Bold"/>
                <a:ea typeface="Gotham Bold"/>
                <a:cs typeface="Gotham Bold"/>
                <a:sym typeface="Gotham Bold"/>
              </a:rPr>
              <a:t>LADY GAGA</a:t>
            </a:r>
          </a:p>
        </p:txBody>
      </p:sp>
      <p:sp>
        <p:nvSpPr>
          <p:cNvPr name="TextBox 35" id="35"/>
          <p:cNvSpPr txBox="true"/>
          <p:nvPr/>
        </p:nvSpPr>
        <p:spPr>
          <a:xfrm rot="0">
            <a:off x="10052413" y="4278325"/>
            <a:ext cx="1895124" cy="1259330"/>
          </a:xfrm>
          <a:prstGeom prst="rect">
            <a:avLst/>
          </a:prstGeom>
        </p:spPr>
        <p:txBody>
          <a:bodyPr anchor="t" rtlCol="false" tIns="0" lIns="0" bIns="0" rIns="0">
            <a:spAutoFit/>
          </a:bodyPr>
          <a:lstStyle/>
          <a:p>
            <a:pPr algn="ctr" marL="0" indent="0" lvl="0">
              <a:lnSpc>
                <a:spcPts val="10140"/>
              </a:lnSpc>
            </a:pPr>
            <a:r>
              <a:rPr lang="en-US" b="true" sz="7456" spc="74">
                <a:solidFill>
                  <a:srgbClr val="59D84C"/>
                </a:solidFill>
                <a:latin typeface="Gotham Bold"/>
                <a:ea typeface="Gotham Bold"/>
                <a:cs typeface="Gotham Bold"/>
                <a:sym typeface="Gotham Bold"/>
              </a:rPr>
              <a:t>6M</a:t>
            </a:r>
          </a:p>
        </p:txBody>
      </p:sp>
      <p:sp>
        <p:nvSpPr>
          <p:cNvPr name="TextBox 36" id="36"/>
          <p:cNvSpPr txBox="true"/>
          <p:nvPr/>
        </p:nvSpPr>
        <p:spPr>
          <a:xfrm rot="0">
            <a:off x="14135891" y="4795601"/>
            <a:ext cx="508956" cy="587037"/>
          </a:xfrm>
          <a:prstGeom prst="rect">
            <a:avLst/>
          </a:prstGeom>
        </p:spPr>
        <p:txBody>
          <a:bodyPr anchor="t" rtlCol="false" tIns="0" lIns="0" bIns="0" rIns="0">
            <a:spAutoFit/>
          </a:bodyPr>
          <a:lstStyle/>
          <a:p>
            <a:pPr algn="ctr" marL="0" indent="0" lvl="0">
              <a:lnSpc>
                <a:spcPts val="4732"/>
              </a:lnSpc>
            </a:pPr>
            <a:r>
              <a:rPr lang="en-US" b="true" sz="3479" spc="34">
                <a:solidFill>
                  <a:srgbClr val="59D84C"/>
                </a:solidFill>
                <a:latin typeface="Gotham Bold"/>
                <a:ea typeface="Gotham Bold"/>
                <a:cs typeface="Gotham Bold"/>
                <a:sym typeface="Gotham Bold"/>
              </a:rPr>
              <a:t>+</a:t>
            </a:r>
          </a:p>
        </p:txBody>
      </p:sp>
      <p:sp>
        <p:nvSpPr>
          <p:cNvPr name="TextBox 37" id="37"/>
          <p:cNvSpPr txBox="true"/>
          <p:nvPr/>
        </p:nvSpPr>
        <p:spPr>
          <a:xfrm rot="0">
            <a:off x="9208138" y="3560478"/>
            <a:ext cx="3466431" cy="578443"/>
          </a:xfrm>
          <a:prstGeom prst="rect">
            <a:avLst/>
          </a:prstGeom>
        </p:spPr>
        <p:txBody>
          <a:bodyPr anchor="t" rtlCol="false" tIns="0" lIns="0" bIns="0" rIns="0">
            <a:spAutoFit/>
          </a:bodyPr>
          <a:lstStyle/>
          <a:p>
            <a:pPr algn="ctr">
              <a:lnSpc>
                <a:spcPts val="2334"/>
              </a:lnSpc>
              <a:spcBef>
                <a:spcPct val="0"/>
              </a:spcBef>
            </a:pPr>
            <a:r>
              <a:rPr lang="en-US" sz="1741" spc="38">
                <a:solidFill>
                  <a:srgbClr val="FFFFFF"/>
                </a:solidFill>
                <a:latin typeface="Open Sans"/>
                <a:ea typeface="Open Sans"/>
                <a:cs typeface="Open Sans"/>
                <a:sym typeface="Open Sans"/>
              </a:rPr>
              <a:t>se lleva la palma siendo la artista con:</a:t>
            </a:r>
          </a:p>
        </p:txBody>
      </p:sp>
      <p:sp>
        <p:nvSpPr>
          <p:cNvPr name="TextBox 38" id="38"/>
          <p:cNvSpPr txBox="true"/>
          <p:nvPr/>
        </p:nvSpPr>
        <p:spPr>
          <a:xfrm rot="0">
            <a:off x="9208138" y="5473034"/>
            <a:ext cx="3466431" cy="283261"/>
          </a:xfrm>
          <a:prstGeom prst="rect">
            <a:avLst/>
          </a:prstGeom>
        </p:spPr>
        <p:txBody>
          <a:bodyPr anchor="t" rtlCol="false" tIns="0" lIns="0" bIns="0" rIns="0">
            <a:spAutoFit/>
          </a:bodyPr>
          <a:lstStyle/>
          <a:p>
            <a:pPr algn="ctr" marL="0" indent="0" lvl="0">
              <a:lnSpc>
                <a:spcPts val="2334"/>
              </a:lnSpc>
              <a:spcBef>
                <a:spcPct val="0"/>
              </a:spcBef>
            </a:pPr>
            <a:r>
              <a:rPr lang="en-US" sz="1741" spc="38">
                <a:solidFill>
                  <a:srgbClr val="FFFFFF"/>
                </a:solidFill>
                <a:latin typeface="Open Sans"/>
                <a:ea typeface="Open Sans"/>
                <a:cs typeface="Open Sans"/>
                <a:sym typeface="Open Sans"/>
              </a:rPr>
              <a:t>de listeners.</a:t>
            </a:r>
          </a:p>
        </p:txBody>
      </p:sp>
      <p:sp>
        <p:nvSpPr>
          <p:cNvPr name="TextBox 39" id="39"/>
          <p:cNvSpPr txBox="true"/>
          <p:nvPr/>
        </p:nvSpPr>
        <p:spPr>
          <a:xfrm rot="0">
            <a:off x="4791392" y="4314889"/>
            <a:ext cx="3466431" cy="586105"/>
          </a:xfrm>
          <a:prstGeom prst="rect">
            <a:avLst/>
          </a:prstGeom>
        </p:spPr>
        <p:txBody>
          <a:bodyPr anchor="t" rtlCol="false" tIns="0" lIns="0" bIns="0" rIns="0">
            <a:spAutoFit/>
          </a:bodyPr>
          <a:lstStyle/>
          <a:p>
            <a:pPr algn="ctr" marL="0" indent="0" lvl="0">
              <a:lnSpc>
                <a:spcPts val="4760"/>
              </a:lnSpc>
            </a:pPr>
            <a:r>
              <a:rPr lang="en-US" b="true" sz="3500" spc="-35">
                <a:solidFill>
                  <a:srgbClr val="FF65AD"/>
                </a:solidFill>
                <a:latin typeface="Gotham Bold"/>
                <a:ea typeface="Gotham Bold"/>
                <a:cs typeface="Gotham Bold"/>
                <a:sym typeface="Gotham Bold"/>
              </a:rPr>
              <a:t>LATINO</a:t>
            </a:r>
          </a:p>
        </p:txBody>
      </p:sp>
      <p:sp>
        <p:nvSpPr>
          <p:cNvPr name="TextBox 40" id="40"/>
          <p:cNvSpPr txBox="true"/>
          <p:nvPr/>
        </p:nvSpPr>
        <p:spPr>
          <a:xfrm rot="0">
            <a:off x="4761609" y="5265382"/>
            <a:ext cx="1895124" cy="850900"/>
          </a:xfrm>
          <a:prstGeom prst="rect">
            <a:avLst/>
          </a:prstGeom>
        </p:spPr>
        <p:txBody>
          <a:bodyPr anchor="t" rtlCol="false" tIns="0" lIns="0" bIns="0" rIns="0">
            <a:spAutoFit/>
          </a:bodyPr>
          <a:lstStyle/>
          <a:p>
            <a:pPr algn="ctr" marL="0" indent="0" lvl="0">
              <a:lnSpc>
                <a:spcPts val="6800"/>
              </a:lnSpc>
            </a:pPr>
            <a:r>
              <a:rPr lang="en-US" b="true" sz="5000" spc="50">
                <a:solidFill>
                  <a:srgbClr val="FF51A2"/>
                </a:solidFill>
                <a:latin typeface="Gotham Bold"/>
                <a:ea typeface="Gotham Bold"/>
                <a:cs typeface="Gotham Bold"/>
                <a:sym typeface="Gotham Bold"/>
              </a:rPr>
              <a:t>340</a:t>
            </a:r>
          </a:p>
        </p:txBody>
      </p:sp>
      <p:sp>
        <p:nvSpPr>
          <p:cNvPr name="TextBox 41" id="41"/>
          <p:cNvSpPr txBox="true"/>
          <p:nvPr/>
        </p:nvSpPr>
        <p:spPr>
          <a:xfrm rot="0">
            <a:off x="4874773" y="4911031"/>
            <a:ext cx="3466431" cy="578443"/>
          </a:xfrm>
          <a:prstGeom prst="rect">
            <a:avLst/>
          </a:prstGeom>
        </p:spPr>
        <p:txBody>
          <a:bodyPr anchor="t" rtlCol="false" tIns="0" lIns="0" bIns="0" rIns="0">
            <a:spAutoFit/>
          </a:bodyPr>
          <a:lstStyle/>
          <a:p>
            <a:pPr algn="ctr">
              <a:lnSpc>
                <a:spcPts val="2334"/>
              </a:lnSpc>
              <a:spcBef>
                <a:spcPct val="0"/>
              </a:spcBef>
            </a:pPr>
            <a:r>
              <a:rPr lang="en-US" sz="1741" spc="38">
                <a:solidFill>
                  <a:srgbClr val="FFFFFF"/>
                </a:solidFill>
                <a:latin typeface="Open Sans"/>
                <a:ea typeface="Open Sans"/>
                <a:cs typeface="Open Sans"/>
                <a:sym typeface="Open Sans"/>
              </a:rPr>
              <a:t>le sigue el género latino/urbano con: </a:t>
            </a:r>
          </a:p>
        </p:txBody>
      </p:sp>
      <p:sp>
        <p:nvSpPr>
          <p:cNvPr name="TextBox 42" id="42"/>
          <p:cNvSpPr txBox="true"/>
          <p:nvPr/>
        </p:nvSpPr>
        <p:spPr>
          <a:xfrm rot="0">
            <a:off x="4791392" y="6188385"/>
            <a:ext cx="3466431" cy="597560"/>
          </a:xfrm>
          <a:prstGeom prst="rect">
            <a:avLst/>
          </a:prstGeom>
        </p:spPr>
        <p:txBody>
          <a:bodyPr anchor="t" rtlCol="false" tIns="0" lIns="0" bIns="0" rIns="0">
            <a:spAutoFit/>
          </a:bodyPr>
          <a:lstStyle/>
          <a:p>
            <a:pPr algn="ctr" marL="0" indent="0" lvl="0">
              <a:lnSpc>
                <a:spcPts val="4863"/>
              </a:lnSpc>
            </a:pPr>
            <a:r>
              <a:rPr lang="en-US" b="true" sz="3575" spc="-35">
                <a:solidFill>
                  <a:srgbClr val="FF65AD"/>
                </a:solidFill>
                <a:latin typeface="Gotham Bold"/>
                <a:ea typeface="Gotham Bold"/>
                <a:cs typeface="Gotham Bold"/>
                <a:sym typeface="Gotham Bold"/>
              </a:rPr>
              <a:t>ROCK</a:t>
            </a:r>
          </a:p>
        </p:txBody>
      </p:sp>
      <p:sp>
        <p:nvSpPr>
          <p:cNvPr name="TextBox 43" id="43"/>
          <p:cNvSpPr txBox="true"/>
          <p:nvPr/>
        </p:nvSpPr>
        <p:spPr>
          <a:xfrm rot="0">
            <a:off x="4761609" y="6982063"/>
            <a:ext cx="1895124" cy="841375"/>
          </a:xfrm>
          <a:prstGeom prst="rect">
            <a:avLst/>
          </a:prstGeom>
        </p:spPr>
        <p:txBody>
          <a:bodyPr anchor="t" rtlCol="false" tIns="0" lIns="0" bIns="0" rIns="0">
            <a:spAutoFit/>
          </a:bodyPr>
          <a:lstStyle/>
          <a:p>
            <a:pPr algn="ctr" marL="0" indent="0" lvl="0">
              <a:lnSpc>
                <a:spcPts val="6799"/>
              </a:lnSpc>
            </a:pPr>
            <a:r>
              <a:rPr lang="en-US" b="true" sz="4999" spc="49">
                <a:solidFill>
                  <a:srgbClr val="FF51A2"/>
                </a:solidFill>
                <a:latin typeface="Gotham Bold"/>
                <a:ea typeface="Gotham Bold"/>
                <a:cs typeface="Gotham Bold"/>
                <a:sym typeface="Gotham Bold"/>
              </a:rPr>
              <a:t>319</a:t>
            </a:r>
          </a:p>
        </p:txBody>
      </p:sp>
      <p:sp>
        <p:nvSpPr>
          <p:cNvPr name="TextBox 44" id="44"/>
          <p:cNvSpPr txBox="true"/>
          <p:nvPr/>
        </p:nvSpPr>
        <p:spPr>
          <a:xfrm rot="0">
            <a:off x="4874773" y="6784527"/>
            <a:ext cx="3466431" cy="283261"/>
          </a:xfrm>
          <a:prstGeom prst="rect">
            <a:avLst/>
          </a:prstGeom>
        </p:spPr>
        <p:txBody>
          <a:bodyPr anchor="t" rtlCol="false" tIns="0" lIns="0" bIns="0" rIns="0">
            <a:spAutoFit/>
          </a:bodyPr>
          <a:lstStyle/>
          <a:p>
            <a:pPr algn="ctr">
              <a:lnSpc>
                <a:spcPts val="2334"/>
              </a:lnSpc>
              <a:spcBef>
                <a:spcPct val="0"/>
              </a:spcBef>
            </a:pPr>
            <a:r>
              <a:rPr lang="en-US" sz="1741" spc="38">
                <a:solidFill>
                  <a:srgbClr val="FFFFFF"/>
                </a:solidFill>
                <a:latin typeface="Open Sans"/>
                <a:ea typeface="Open Sans"/>
                <a:cs typeface="Open Sans"/>
                <a:sym typeface="Open Sans"/>
              </a:rPr>
              <a:t>queda en tercera posición con:</a:t>
            </a:r>
          </a:p>
        </p:txBody>
      </p:sp>
      <p:sp>
        <p:nvSpPr>
          <p:cNvPr name="TextBox 45" id="45"/>
          <p:cNvSpPr txBox="true"/>
          <p:nvPr/>
        </p:nvSpPr>
        <p:spPr>
          <a:xfrm rot="0">
            <a:off x="6508551" y="5624470"/>
            <a:ext cx="1421825" cy="340360"/>
          </a:xfrm>
          <a:prstGeom prst="rect">
            <a:avLst/>
          </a:prstGeom>
        </p:spPr>
        <p:txBody>
          <a:bodyPr anchor="t" rtlCol="false" tIns="0" lIns="0" bIns="0" rIns="0">
            <a:spAutoFit/>
          </a:bodyPr>
          <a:lstStyle/>
          <a:p>
            <a:pPr algn="l" marL="0" indent="0" lvl="0">
              <a:lnSpc>
                <a:spcPts val="2720"/>
              </a:lnSpc>
            </a:pPr>
            <a:r>
              <a:rPr lang="en-US" b="true" sz="2000" spc="20">
                <a:solidFill>
                  <a:srgbClr val="FF51A2"/>
                </a:solidFill>
                <a:latin typeface="Gotham Bold"/>
                <a:ea typeface="Gotham Bold"/>
                <a:cs typeface="Gotham Bold"/>
                <a:sym typeface="Gotham Bold"/>
              </a:rPr>
              <a:t>ARTISTAS</a:t>
            </a:r>
          </a:p>
        </p:txBody>
      </p:sp>
      <p:sp>
        <p:nvSpPr>
          <p:cNvPr name="TextBox 46" id="46"/>
          <p:cNvSpPr txBox="true"/>
          <p:nvPr/>
        </p:nvSpPr>
        <p:spPr>
          <a:xfrm rot="0">
            <a:off x="6508551" y="7218013"/>
            <a:ext cx="1421825" cy="340360"/>
          </a:xfrm>
          <a:prstGeom prst="rect">
            <a:avLst/>
          </a:prstGeom>
        </p:spPr>
        <p:txBody>
          <a:bodyPr anchor="t" rtlCol="false" tIns="0" lIns="0" bIns="0" rIns="0">
            <a:spAutoFit/>
          </a:bodyPr>
          <a:lstStyle/>
          <a:p>
            <a:pPr algn="l" marL="0" indent="0" lvl="0">
              <a:lnSpc>
                <a:spcPts val="2720"/>
              </a:lnSpc>
            </a:pPr>
            <a:r>
              <a:rPr lang="en-US" b="true" sz="2000" spc="20">
                <a:solidFill>
                  <a:srgbClr val="FF51A2"/>
                </a:solidFill>
                <a:latin typeface="Gotham Bold"/>
                <a:ea typeface="Gotham Bold"/>
                <a:cs typeface="Gotham Bold"/>
                <a:sym typeface="Gotham Bold"/>
              </a:rPr>
              <a:t>ARTISTAS</a:t>
            </a:r>
          </a:p>
        </p:txBody>
      </p:sp>
      <p:sp>
        <p:nvSpPr>
          <p:cNvPr name="AutoShape 47" id="47"/>
          <p:cNvSpPr/>
          <p:nvPr/>
        </p:nvSpPr>
        <p:spPr>
          <a:xfrm>
            <a:off x="4825437" y="7971076"/>
            <a:ext cx="3466431" cy="0"/>
          </a:xfrm>
          <a:prstGeom prst="line">
            <a:avLst/>
          </a:prstGeom>
          <a:ln cap="flat" w="28575">
            <a:solidFill>
              <a:srgbClr val="FFFFFF"/>
            </a:solidFill>
            <a:prstDash val="solid"/>
            <a:headEnd type="none" len="sm" w="sm"/>
            <a:tailEnd type="none" len="sm" w="sm"/>
          </a:ln>
        </p:spPr>
      </p:sp>
      <p:sp>
        <p:nvSpPr>
          <p:cNvPr name="TextBox 48" id="48"/>
          <p:cNvSpPr txBox="true"/>
          <p:nvPr/>
        </p:nvSpPr>
        <p:spPr>
          <a:xfrm rot="0">
            <a:off x="4791392" y="7947263"/>
            <a:ext cx="3466431" cy="597560"/>
          </a:xfrm>
          <a:prstGeom prst="rect">
            <a:avLst/>
          </a:prstGeom>
        </p:spPr>
        <p:txBody>
          <a:bodyPr anchor="t" rtlCol="false" tIns="0" lIns="0" bIns="0" rIns="0">
            <a:spAutoFit/>
          </a:bodyPr>
          <a:lstStyle/>
          <a:p>
            <a:pPr algn="ctr" marL="0" indent="0" lvl="0">
              <a:lnSpc>
                <a:spcPts val="4863"/>
              </a:lnSpc>
            </a:pPr>
            <a:r>
              <a:rPr lang="en-US" b="true" sz="3575" spc="-35">
                <a:solidFill>
                  <a:srgbClr val="FF65AD"/>
                </a:solidFill>
                <a:latin typeface="Gotham Bold"/>
                <a:ea typeface="Gotham Bold"/>
                <a:cs typeface="Gotham Bold"/>
                <a:sym typeface="Gotham Bold"/>
              </a:rPr>
              <a:t>POP</a:t>
            </a:r>
          </a:p>
        </p:txBody>
      </p:sp>
      <p:sp>
        <p:nvSpPr>
          <p:cNvPr name="TextBox 49" id="49"/>
          <p:cNvSpPr txBox="true"/>
          <p:nvPr/>
        </p:nvSpPr>
        <p:spPr>
          <a:xfrm rot="0">
            <a:off x="4761609" y="8906773"/>
            <a:ext cx="1895124" cy="841375"/>
          </a:xfrm>
          <a:prstGeom prst="rect">
            <a:avLst/>
          </a:prstGeom>
        </p:spPr>
        <p:txBody>
          <a:bodyPr anchor="t" rtlCol="false" tIns="0" lIns="0" bIns="0" rIns="0">
            <a:spAutoFit/>
          </a:bodyPr>
          <a:lstStyle/>
          <a:p>
            <a:pPr algn="ctr" marL="0" indent="0" lvl="0">
              <a:lnSpc>
                <a:spcPts val="6799"/>
              </a:lnSpc>
            </a:pPr>
            <a:r>
              <a:rPr lang="en-US" b="true" sz="4999" spc="49">
                <a:solidFill>
                  <a:srgbClr val="FF51A2"/>
                </a:solidFill>
                <a:latin typeface="Gotham Bold"/>
                <a:ea typeface="Gotham Bold"/>
                <a:cs typeface="Gotham Bold"/>
                <a:sym typeface="Gotham Bold"/>
              </a:rPr>
              <a:t>217</a:t>
            </a:r>
          </a:p>
        </p:txBody>
      </p:sp>
      <p:sp>
        <p:nvSpPr>
          <p:cNvPr name="TextBox 50" id="50"/>
          <p:cNvSpPr txBox="true"/>
          <p:nvPr/>
        </p:nvSpPr>
        <p:spPr>
          <a:xfrm rot="0">
            <a:off x="4874773" y="8543406"/>
            <a:ext cx="3466431" cy="578443"/>
          </a:xfrm>
          <a:prstGeom prst="rect">
            <a:avLst/>
          </a:prstGeom>
        </p:spPr>
        <p:txBody>
          <a:bodyPr anchor="t" rtlCol="false" tIns="0" lIns="0" bIns="0" rIns="0">
            <a:spAutoFit/>
          </a:bodyPr>
          <a:lstStyle/>
          <a:p>
            <a:pPr algn="ctr">
              <a:lnSpc>
                <a:spcPts val="2334"/>
              </a:lnSpc>
              <a:spcBef>
                <a:spcPct val="0"/>
              </a:spcBef>
            </a:pPr>
            <a:r>
              <a:rPr lang="en-US" sz="1741" spc="38">
                <a:solidFill>
                  <a:srgbClr val="FFFFFF"/>
                </a:solidFill>
                <a:latin typeface="Open Sans"/>
                <a:ea typeface="Open Sans"/>
                <a:cs typeface="Open Sans"/>
                <a:sym typeface="Open Sans"/>
              </a:rPr>
              <a:t>es el género con menos artistas con; </a:t>
            </a:r>
          </a:p>
        </p:txBody>
      </p:sp>
      <p:sp>
        <p:nvSpPr>
          <p:cNvPr name="TextBox 51" id="51"/>
          <p:cNvSpPr txBox="true"/>
          <p:nvPr/>
        </p:nvSpPr>
        <p:spPr>
          <a:xfrm rot="0">
            <a:off x="6508551" y="9181093"/>
            <a:ext cx="1421825" cy="340360"/>
          </a:xfrm>
          <a:prstGeom prst="rect">
            <a:avLst/>
          </a:prstGeom>
        </p:spPr>
        <p:txBody>
          <a:bodyPr anchor="t" rtlCol="false" tIns="0" lIns="0" bIns="0" rIns="0">
            <a:spAutoFit/>
          </a:bodyPr>
          <a:lstStyle/>
          <a:p>
            <a:pPr algn="l" marL="0" indent="0" lvl="0">
              <a:lnSpc>
                <a:spcPts val="2720"/>
              </a:lnSpc>
            </a:pPr>
            <a:r>
              <a:rPr lang="en-US" b="true" sz="2000" spc="20">
                <a:solidFill>
                  <a:srgbClr val="FF51A2"/>
                </a:solidFill>
                <a:latin typeface="Gotham Bold"/>
                <a:ea typeface="Gotham Bold"/>
                <a:cs typeface="Gotham Bold"/>
                <a:sym typeface="Gotham Bold"/>
              </a:rPr>
              <a:t>ARTISTAS</a:t>
            </a:r>
          </a:p>
        </p:txBody>
      </p:sp>
      <p:sp>
        <p:nvSpPr>
          <p:cNvPr name="TextBox 52" id="52"/>
          <p:cNvSpPr txBox="true"/>
          <p:nvPr/>
        </p:nvSpPr>
        <p:spPr>
          <a:xfrm rot="0">
            <a:off x="9184983" y="6504420"/>
            <a:ext cx="1895124" cy="850900"/>
          </a:xfrm>
          <a:prstGeom prst="rect">
            <a:avLst/>
          </a:prstGeom>
        </p:spPr>
        <p:txBody>
          <a:bodyPr anchor="t" rtlCol="false" tIns="0" lIns="0" bIns="0" rIns="0">
            <a:spAutoFit/>
          </a:bodyPr>
          <a:lstStyle/>
          <a:p>
            <a:pPr algn="ctr" marL="0" indent="0" lvl="0">
              <a:lnSpc>
                <a:spcPts val="6800"/>
              </a:lnSpc>
            </a:pPr>
            <a:r>
              <a:rPr lang="en-US" b="true" sz="5000" spc="50">
                <a:solidFill>
                  <a:srgbClr val="BE6AFF"/>
                </a:solidFill>
                <a:latin typeface="Gotham Bold"/>
                <a:ea typeface="Gotham Bold"/>
                <a:cs typeface="Gotham Bold"/>
                <a:sym typeface="Gotham Bold"/>
              </a:rPr>
              <a:t>325</a:t>
            </a:r>
          </a:p>
        </p:txBody>
      </p:sp>
      <p:sp>
        <p:nvSpPr>
          <p:cNvPr name="TextBox 53" id="53"/>
          <p:cNvSpPr txBox="true"/>
          <p:nvPr/>
        </p:nvSpPr>
        <p:spPr>
          <a:xfrm rot="0">
            <a:off x="10918198" y="6767859"/>
            <a:ext cx="1421825" cy="340360"/>
          </a:xfrm>
          <a:prstGeom prst="rect">
            <a:avLst/>
          </a:prstGeom>
        </p:spPr>
        <p:txBody>
          <a:bodyPr anchor="t" rtlCol="false" tIns="0" lIns="0" bIns="0" rIns="0">
            <a:spAutoFit/>
          </a:bodyPr>
          <a:lstStyle/>
          <a:p>
            <a:pPr algn="l" marL="0" indent="0" lvl="0">
              <a:lnSpc>
                <a:spcPts val="2720"/>
              </a:lnSpc>
            </a:pPr>
            <a:r>
              <a:rPr lang="en-US" b="true" sz="2000" spc="20">
                <a:solidFill>
                  <a:srgbClr val="BE6AFF"/>
                </a:solidFill>
                <a:latin typeface="Gotham Bold"/>
                <a:ea typeface="Gotham Bold"/>
                <a:cs typeface="Gotham Bold"/>
                <a:sym typeface="Gotham Bold"/>
              </a:rPr>
              <a:t>ARTISTAS</a:t>
            </a:r>
          </a:p>
        </p:txBody>
      </p:sp>
      <p:sp>
        <p:nvSpPr>
          <p:cNvPr name="Freeform 54" id="54"/>
          <p:cNvSpPr/>
          <p:nvPr/>
        </p:nvSpPr>
        <p:spPr>
          <a:xfrm flipH="false" flipV="false" rot="0">
            <a:off x="12093406" y="2847298"/>
            <a:ext cx="5812814" cy="2578776"/>
          </a:xfrm>
          <a:custGeom>
            <a:avLst/>
            <a:gdLst/>
            <a:ahLst/>
            <a:cxnLst/>
            <a:rect r="r" b="b" t="t" l="l"/>
            <a:pathLst>
              <a:path h="2578776" w="5812814">
                <a:moveTo>
                  <a:pt x="0" y="0"/>
                </a:moveTo>
                <a:lnTo>
                  <a:pt x="5812814" y="0"/>
                </a:lnTo>
                <a:lnTo>
                  <a:pt x="5812814" y="2578776"/>
                </a:lnTo>
                <a:lnTo>
                  <a:pt x="0" y="257877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55" id="55"/>
          <p:cNvGrpSpPr/>
          <p:nvPr/>
        </p:nvGrpSpPr>
        <p:grpSpPr>
          <a:xfrm rot="0">
            <a:off x="13452200" y="2147106"/>
            <a:ext cx="3845903" cy="4978821"/>
            <a:chOff x="0" y="0"/>
            <a:chExt cx="1274711" cy="1650213"/>
          </a:xfrm>
        </p:grpSpPr>
        <p:sp>
          <p:nvSpPr>
            <p:cNvPr name="Freeform 56" id="56"/>
            <p:cNvSpPr/>
            <p:nvPr/>
          </p:nvSpPr>
          <p:spPr>
            <a:xfrm flipH="false" flipV="false" rot="0">
              <a:off x="0" y="0"/>
              <a:ext cx="1274711" cy="1650213"/>
            </a:xfrm>
            <a:custGeom>
              <a:avLst/>
              <a:gdLst/>
              <a:ahLst/>
              <a:cxnLst/>
              <a:rect r="r" b="b" t="t" l="l"/>
              <a:pathLst>
                <a:path h="1650213" w="1274711">
                  <a:moveTo>
                    <a:pt x="32208" y="0"/>
                  </a:moveTo>
                  <a:lnTo>
                    <a:pt x="1242503" y="0"/>
                  </a:lnTo>
                  <a:cubicBezTo>
                    <a:pt x="1260291" y="0"/>
                    <a:pt x="1274711" y="14420"/>
                    <a:pt x="1274711" y="32208"/>
                  </a:cubicBezTo>
                  <a:lnTo>
                    <a:pt x="1274711" y="1618004"/>
                  </a:lnTo>
                  <a:cubicBezTo>
                    <a:pt x="1274711" y="1635793"/>
                    <a:pt x="1260291" y="1650213"/>
                    <a:pt x="1242503" y="1650213"/>
                  </a:cubicBezTo>
                  <a:lnTo>
                    <a:pt x="32208" y="1650213"/>
                  </a:lnTo>
                  <a:cubicBezTo>
                    <a:pt x="14420" y="1650213"/>
                    <a:pt x="0" y="1635793"/>
                    <a:pt x="0" y="1618004"/>
                  </a:cubicBezTo>
                  <a:lnTo>
                    <a:pt x="0" y="32208"/>
                  </a:lnTo>
                  <a:cubicBezTo>
                    <a:pt x="0" y="14420"/>
                    <a:pt x="14420" y="0"/>
                    <a:pt x="3220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57" id="57"/>
            <p:cNvSpPr txBox="true"/>
            <p:nvPr/>
          </p:nvSpPr>
          <p:spPr>
            <a:xfrm>
              <a:off x="0" y="-28575"/>
              <a:ext cx="1274711" cy="1678788"/>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58" id="58"/>
          <p:cNvSpPr/>
          <p:nvPr/>
        </p:nvSpPr>
        <p:spPr>
          <a:xfrm>
            <a:off x="13641936" y="3301640"/>
            <a:ext cx="3466431" cy="0"/>
          </a:xfrm>
          <a:prstGeom prst="line">
            <a:avLst/>
          </a:prstGeom>
          <a:ln cap="flat" w="28575">
            <a:solidFill>
              <a:srgbClr val="FFFFFF"/>
            </a:solidFill>
            <a:prstDash val="solid"/>
            <a:headEnd type="none" len="sm" w="sm"/>
            <a:tailEnd type="none" len="sm" w="sm"/>
          </a:ln>
        </p:spPr>
      </p:sp>
      <p:sp>
        <p:nvSpPr>
          <p:cNvPr name="TextBox 59" id="59"/>
          <p:cNvSpPr txBox="true"/>
          <p:nvPr/>
        </p:nvSpPr>
        <p:spPr>
          <a:xfrm rot="0">
            <a:off x="13638020" y="2100855"/>
            <a:ext cx="3470346" cy="1172210"/>
          </a:xfrm>
          <a:prstGeom prst="rect">
            <a:avLst/>
          </a:prstGeom>
        </p:spPr>
        <p:txBody>
          <a:bodyPr anchor="t" rtlCol="false" tIns="0" lIns="0" bIns="0" rIns="0">
            <a:spAutoFit/>
          </a:bodyPr>
          <a:lstStyle/>
          <a:p>
            <a:pPr algn="ctr" marL="0" indent="0" lvl="0">
              <a:lnSpc>
                <a:spcPts val="9519"/>
              </a:lnSpc>
            </a:pPr>
            <a:r>
              <a:rPr lang="en-US" b="true" sz="6999" spc="-69">
                <a:solidFill>
                  <a:srgbClr val="FFDE59"/>
                </a:solidFill>
                <a:latin typeface="Gotham Bold"/>
                <a:ea typeface="Gotham Bold"/>
                <a:cs typeface="Gotham Bold"/>
                <a:sym typeface="Gotham Bold"/>
              </a:rPr>
              <a:t>USA</a:t>
            </a:r>
          </a:p>
        </p:txBody>
      </p:sp>
      <p:sp>
        <p:nvSpPr>
          <p:cNvPr name="TextBox 60" id="60"/>
          <p:cNvSpPr txBox="true"/>
          <p:nvPr/>
        </p:nvSpPr>
        <p:spPr>
          <a:xfrm rot="0">
            <a:off x="13787383" y="5643663"/>
            <a:ext cx="1176678" cy="841375"/>
          </a:xfrm>
          <a:prstGeom prst="rect">
            <a:avLst/>
          </a:prstGeom>
        </p:spPr>
        <p:txBody>
          <a:bodyPr anchor="t" rtlCol="false" tIns="0" lIns="0" bIns="0" rIns="0">
            <a:spAutoFit/>
          </a:bodyPr>
          <a:lstStyle/>
          <a:p>
            <a:pPr algn="l" marL="0" indent="0" lvl="0">
              <a:lnSpc>
                <a:spcPts val="6799"/>
              </a:lnSpc>
            </a:pPr>
            <a:r>
              <a:rPr lang="en-US" b="true" sz="4999" spc="49">
                <a:solidFill>
                  <a:srgbClr val="FFDE59"/>
                </a:solidFill>
                <a:latin typeface="Gotham Bold"/>
                <a:ea typeface="Gotham Bold"/>
                <a:cs typeface="Gotham Bold"/>
                <a:sym typeface="Gotham Bold"/>
              </a:rPr>
              <a:t>UK</a:t>
            </a:r>
          </a:p>
        </p:txBody>
      </p:sp>
      <p:sp>
        <p:nvSpPr>
          <p:cNvPr name="TextBox 61" id="61"/>
          <p:cNvSpPr txBox="true"/>
          <p:nvPr/>
        </p:nvSpPr>
        <p:spPr>
          <a:xfrm rot="0">
            <a:off x="13641936" y="3537770"/>
            <a:ext cx="3466431" cy="714392"/>
          </a:xfrm>
          <a:prstGeom prst="rect">
            <a:avLst/>
          </a:prstGeom>
        </p:spPr>
        <p:txBody>
          <a:bodyPr anchor="t" rtlCol="false" tIns="0" lIns="0" bIns="0" rIns="0">
            <a:spAutoFit/>
          </a:bodyPr>
          <a:lstStyle/>
          <a:p>
            <a:pPr algn="ctr" marL="0" indent="0" lvl="0">
              <a:lnSpc>
                <a:spcPts val="2870"/>
              </a:lnSpc>
              <a:spcBef>
                <a:spcPct val="0"/>
              </a:spcBef>
            </a:pPr>
            <a:r>
              <a:rPr lang="en-US" sz="2141" spc="47">
                <a:solidFill>
                  <a:srgbClr val="FFFFFF"/>
                </a:solidFill>
                <a:latin typeface="Open Sans"/>
                <a:ea typeface="Open Sans"/>
                <a:cs typeface="Open Sans"/>
                <a:sym typeface="Open Sans"/>
              </a:rPr>
              <a:t>es el país que tiene más artistas con un total de:  </a:t>
            </a:r>
          </a:p>
        </p:txBody>
      </p:sp>
      <p:sp>
        <p:nvSpPr>
          <p:cNvPr name="TextBox 62" id="62"/>
          <p:cNvSpPr txBox="true"/>
          <p:nvPr/>
        </p:nvSpPr>
        <p:spPr>
          <a:xfrm rot="0">
            <a:off x="15375151" y="5664207"/>
            <a:ext cx="1751608" cy="754380"/>
          </a:xfrm>
          <a:prstGeom prst="rect">
            <a:avLst/>
          </a:prstGeom>
        </p:spPr>
        <p:txBody>
          <a:bodyPr anchor="t" rtlCol="false" tIns="0" lIns="0" bIns="0" rIns="0">
            <a:spAutoFit/>
          </a:bodyPr>
          <a:lstStyle/>
          <a:p>
            <a:pPr algn="ctr" marL="0" indent="0" lvl="0">
              <a:lnSpc>
                <a:spcPts val="2910"/>
              </a:lnSpc>
            </a:pPr>
            <a:r>
              <a:rPr lang="en-US" b="true" sz="3000" spc="30">
                <a:solidFill>
                  <a:srgbClr val="FFDE59"/>
                </a:solidFill>
                <a:latin typeface="Gotham Bold"/>
                <a:ea typeface="Gotham Bold"/>
                <a:cs typeface="Gotham Bold"/>
                <a:sym typeface="Gotham Bold"/>
              </a:rPr>
              <a:t>PUERTO RICO</a:t>
            </a:r>
          </a:p>
        </p:txBody>
      </p:sp>
      <p:sp>
        <p:nvSpPr>
          <p:cNvPr name="TextBox 63" id="63"/>
          <p:cNvSpPr txBox="true"/>
          <p:nvPr/>
        </p:nvSpPr>
        <p:spPr>
          <a:xfrm rot="0">
            <a:off x="14906912" y="5771994"/>
            <a:ext cx="508956" cy="587037"/>
          </a:xfrm>
          <a:prstGeom prst="rect">
            <a:avLst/>
          </a:prstGeom>
        </p:spPr>
        <p:txBody>
          <a:bodyPr anchor="t" rtlCol="false" tIns="0" lIns="0" bIns="0" rIns="0">
            <a:spAutoFit/>
          </a:bodyPr>
          <a:lstStyle/>
          <a:p>
            <a:pPr algn="ctr" marL="0" indent="0" lvl="0">
              <a:lnSpc>
                <a:spcPts val="4732"/>
              </a:lnSpc>
            </a:pPr>
            <a:r>
              <a:rPr lang="en-US" b="true" sz="3479" spc="34">
                <a:solidFill>
                  <a:srgbClr val="FFFFFF"/>
                </a:solidFill>
                <a:latin typeface="Gotham Bold"/>
                <a:ea typeface="Gotham Bold"/>
                <a:cs typeface="Gotham Bold"/>
                <a:sym typeface="Gotham Bold"/>
              </a:rPr>
              <a:t>Y</a:t>
            </a:r>
          </a:p>
        </p:txBody>
      </p:sp>
      <p:sp>
        <p:nvSpPr>
          <p:cNvPr name="TextBox 64" id="64"/>
          <p:cNvSpPr txBox="true"/>
          <p:nvPr/>
        </p:nvSpPr>
        <p:spPr>
          <a:xfrm rot="0">
            <a:off x="13795673" y="4326439"/>
            <a:ext cx="1895124" cy="850900"/>
          </a:xfrm>
          <a:prstGeom prst="rect">
            <a:avLst/>
          </a:prstGeom>
        </p:spPr>
        <p:txBody>
          <a:bodyPr anchor="t" rtlCol="false" tIns="0" lIns="0" bIns="0" rIns="0">
            <a:spAutoFit/>
          </a:bodyPr>
          <a:lstStyle/>
          <a:p>
            <a:pPr algn="ctr" marL="0" indent="0" lvl="0">
              <a:lnSpc>
                <a:spcPts val="6800"/>
              </a:lnSpc>
            </a:pPr>
            <a:r>
              <a:rPr lang="en-US" b="true" sz="5000" spc="50">
                <a:solidFill>
                  <a:srgbClr val="FFDE59"/>
                </a:solidFill>
                <a:latin typeface="Gotham Bold"/>
                <a:ea typeface="Gotham Bold"/>
                <a:cs typeface="Gotham Bold"/>
                <a:sym typeface="Gotham Bold"/>
              </a:rPr>
              <a:t>442</a:t>
            </a:r>
          </a:p>
        </p:txBody>
      </p:sp>
      <p:sp>
        <p:nvSpPr>
          <p:cNvPr name="TextBox 65" id="65"/>
          <p:cNvSpPr txBox="true"/>
          <p:nvPr/>
        </p:nvSpPr>
        <p:spPr>
          <a:xfrm rot="0">
            <a:off x="15528889" y="4628984"/>
            <a:ext cx="1421825" cy="340360"/>
          </a:xfrm>
          <a:prstGeom prst="rect">
            <a:avLst/>
          </a:prstGeom>
        </p:spPr>
        <p:txBody>
          <a:bodyPr anchor="t" rtlCol="false" tIns="0" lIns="0" bIns="0" rIns="0">
            <a:spAutoFit/>
          </a:bodyPr>
          <a:lstStyle/>
          <a:p>
            <a:pPr algn="l" marL="0" indent="0" lvl="0">
              <a:lnSpc>
                <a:spcPts val="2720"/>
              </a:lnSpc>
            </a:pPr>
            <a:r>
              <a:rPr lang="en-US" b="true" sz="2000" spc="20">
                <a:solidFill>
                  <a:srgbClr val="FFDE59"/>
                </a:solidFill>
                <a:latin typeface="Gotham Bold"/>
                <a:ea typeface="Gotham Bold"/>
                <a:cs typeface="Gotham Bold"/>
                <a:sym typeface="Gotham Bold"/>
              </a:rPr>
              <a:t>ARTISTAS</a:t>
            </a:r>
          </a:p>
        </p:txBody>
      </p:sp>
      <p:sp>
        <p:nvSpPr>
          <p:cNvPr name="TextBox 66" id="66"/>
          <p:cNvSpPr txBox="true"/>
          <p:nvPr/>
        </p:nvSpPr>
        <p:spPr>
          <a:xfrm rot="0">
            <a:off x="13638020" y="5235565"/>
            <a:ext cx="3470346" cy="352442"/>
          </a:xfrm>
          <a:prstGeom prst="rect">
            <a:avLst/>
          </a:prstGeom>
        </p:spPr>
        <p:txBody>
          <a:bodyPr anchor="t" rtlCol="false" tIns="0" lIns="0" bIns="0" rIns="0">
            <a:spAutoFit/>
          </a:bodyPr>
          <a:lstStyle/>
          <a:p>
            <a:pPr algn="ctr" marL="0" indent="0" lvl="0">
              <a:lnSpc>
                <a:spcPts val="2870"/>
              </a:lnSpc>
              <a:spcBef>
                <a:spcPct val="0"/>
              </a:spcBef>
            </a:pPr>
            <a:r>
              <a:rPr lang="en-US" sz="2141" spc="47">
                <a:solidFill>
                  <a:srgbClr val="FFFFFF"/>
                </a:solidFill>
                <a:latin typeface="Open Sans"/>
                <a:ea typeface="Open Sans"/>
                <a:cs typeface="Open Sans"/>
                <a:sym typeface="Open Sans"/>
              </a:rPr>
              <a:t>seguido por (no data) y: </a:t>
            </a:r>
          </a:p>
        </p:txBody>
      </p:sp>
      <p:sp>
        <p:nvSpPr>
          <p:cNvPr name="TextBox 67" id="67"/>
          <p:cNvSpPr txBox="true"/>
          <p:nvPr/>
        </p:nvSpPr>
        <p:spPr>
          <a:xfrm rot="0">
            <a:off x="13739565" y="6655535"/>
            <a:ext cx="1421825" cy="255270"/>
          </a:xfrm>
          <a:prstGeom prst="rect">
            <a:avLst/>
          </a:prstGeom>
        </p:spPr>
        <p:txBody>
          <a:bodyPr anchor="t" rtlCol="false" tIns="0" lIns="0" bIns="0" rIns="0">
            <a:spAutoFit/>
          </a:bodyPr>
          <a:lstStyle/>
          <a:p>
            <a:pPr algn="l" marL="0" indent="0" lvl="0">
              <a:lnSpc>
                <a:spcPts val="2040"/>
              </a:lnSpc>
            </a:pPr>
            <a:r>
              <a:rPr lang="en-US" b="true" sz="1500" spc="15">
                <a:solidFill>
                  <a:srgbClr val="FFDE59"/>
                </a:solidFill>
                <a:latin typeface="Gotham Bold"/>
                <a:ea typeface="Gotham Bold"/>
                <a:cs typeface="Gotham Bold"/>
                <a:sym typeface="Gotham Bold"/>
              </a:rPr>
              <a:t>73 ARTISTAS</a:t>
            </a:r>
          </a:p>
        </p:txBody>
      </p:sp>
      <p:sp>
        <p:nvSpPr>
          <p:cNvPr name="TextBox 68" id="68"/>
          <p:cNvSpPr txBox="true"/>
          <p:nvPr/>
        </p:nvSpPr>
        <p:spPr>
          <a:xfrm rot="0">
            <a:off x="15528889" y="6651356"/>
            <a:ext cx="1421825" cy="255270"/>
          </a:xfrm>
          <a:prstGeom prst="rect">
            <a:avLst/>
          </a:prstGeom>
        </p:spPr>
        <p:txBody>
          <a:bodyPr anchor="t" rtlCol="false" tIns="0" lIns="0" bIns="0" rIns="0">
            <a:spAutoFit/>
          </a:bodyPr>
          <a:lstStyle/>
          <a:p>
            <a:pPr algn="l" marL="0" indent="0" lvl="0">
              <a:lnSpc>
                <a:spcPts val="2040"/>
              </a:lnSpc>
            </a:pPr>
            <a:r>
              <a:rPr lang="en-US" b="true" sz="1500" spc="15">
                <a:solidFill>
                  <a:srgbClr val="FFDE59"/>
                </a:solidFill>
                <a:latin typeface="Gotham Bold"/>
                <a:ea typeface="Gotham Bold"/>
                <a:cs typeface="Gotham Bold"/>
                <a:sym typeface="Gotham Bold"/>
              </a:rPr>
              <a:t>38 ARTISTAS</a:t>
            </a:r>
          </a:p>
        </p:txBody>
      </p:sp>
      <p:sp>
        <p:nvSpPr>
          <p:cNvPr name="TextBox 69" id="69"/>
          <p:cNvSpPr txBox="true"/>
          <p:nvPr/>
        </p:nvSpPr>
        <p:spPr>
          <a:xfrm rot="0">
            <a:off x="9490547" y="4677103"/>
            <a:ext cx="508956" cy="587037"/>
          </a:xfrm>
          <a:prstGeom prst="rect">
            <a:avLst/>
          </a:prstGeom>
        </p:spPr>
        <p:txBody>
          <a:bodyPr anchor="t" rtlCol="false" tIns="0" lIns="0" bIns="0" rIns="0">
            <a:spAutoFit/>
          </a:bodyPr>
          <a:lstStyle/>
          <a:p>
            <a:pPr algn="ctr" marL="0" indent="0" lvl="0">
              <a:lnSpc>
                <a:spcPts val="4732"/>
              </a:lnSpc>
            </a:pPr>
            <a:r>
              <a:rPr lang="en-US" b="true" sz="3479" spc="34">
                <a:solidFill>
                  <a:srgbClr val="59D84C"/>
                </a:solidFill>
                <a:latin typeface="Gotham Bold"/>
                <a:ea typeface="Gotham Bold"/>
                <a:cs typeface="Gotham Bold"/>
                <a:sym typeface="Gotham Bold"/>
              </a:rPr>
              <a:t>+</a:t>
            </a:r>
          </a:p>
        </p:txBody>
      </p:sp>
      <p:grpSp>
        <p:nvGrpSpPr>
          <p:cNvPr name="Group 70" id="70"/>
          <p:cNvGrpSpPr/>
          <p:nvPr/>
        </p:nvGrpSpPr>
        <p:grpSpPr>
          <a:xfrm rot="0">
            <a:off x="13393600" y="7373576"/>
            <a:ext cx="3845903" cy="2609755"/>
            <a:chOff x="0" y="0"/>
            <a:chExt cx="1274711" cy="864994"/>
          </a:xfrm>
        </p:grpSpPr>
        <p:sp>
          <p:nvSpPr>
            <p:cNvPr name="Freeform 71" id="71"/>
            <p:cNvSpPr/>
            <p:nvPr/>
          </p:nvSpPr>
          <p:spPr>
            <a:xfrm flipH="false" flipV="false" rot="0">
              <a:off x="0" y="0"/>
              <a:ext cx="1274711" cy="864994"/>
            </a:xfrm>
            <a:custGeom>
              <a:avLst/>
              <a:gdLst/>
              <a:ahLst/>
              <a:cxnLst/>
              <a:rect r="r" b="b" t="t" l="l"/>
              <a:pathLst>
                <a:path h="864994" w="1274711">
                  <a:moveTo>
                    <a:pt x="32208" y="0"/>
                  </a:moveTo>
                  <a:lnTo>
                    <a:pt x="1242503" y="0"/>
                  </a:lnTo>
                  <a:cubicBezTo>
                    <a:pt x="1260291" y="0"/>
                    <a:pt x="1274711" y="14420"/>
                    <a:pt x="1274711" y="32208"/>
                  </a:cubicBezTo>
                  <a:lnTo>
                    <a:pt x="1274711" y="832786"/>
                  </a:lnTo>
                  <a:cubicBezTo>
                    <a:pt x="1274711" y="850574"/>
                    <a:pt x="1260291" y="864994"/>
                    <a:pt x="1242503" y="864994"/>
                  </a:cubicBezTo>
                  <a:lnTo>
                    <a:pt x="32208" y="864994"/>
                  </a:lnTo>
                  <a:cubicBezTo>
                    <a:pt x="14420" y="864994"/>
                    <a:pt x="0" y="850574"/>
                    <a:pt x="0" y="832786"/>
                  </a:cubicBezTo>
                  <a:lnTo>
                    <a:pt x="0" y="32208"/>
                  </a:lnTo>
                  <a:cubicBezTo>
                    <a:pt x="0" y="14420"/>
                    <a:pt x="14420" y="0"/>
                    <a:pt x="3220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72" id="72"/>
            <p:cNvSpPr txBox="true"/>
            <p:nvPr/>
          </p:nvSpPr>
          <p:spPr>
            <a:xfrm>
              <a:off x="0" y="-28575"/>
              <a:ext cx="1274711" cy="893569"/>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73" id="73"/>
          <p:cNvSpPr/>
          <p:nvPr/>
        </p:nvSpPr>
        <p:spPr>
          <a:xfrm>
            <a:off x="13583336" y="8528111"/>
            <a:ext cx="3466431" cy="0"/>
          </a:xfrm>
          <a:prstGeom prst="line">
            <a:avLst/>
          </a:prstGeom>
          <a:ln cap="flat" w="28575">
            <a:solidFill>
              <a:srgbClr val="FFFFFF"/>
            </a:solidFill>
            <a:prstDash val="solid"/>
            <a:headEnd type="none" len="sm" w="sm"/>
            <a:tailEnd type="none" len="sm" w="sm"/>
          </a:ln>
        </p:spPr>
      </p:sp>
      <p:sp>
        <p:nvSpPr>
          <p:cNvPr name="TextBox 74" id="74"/>
          <p:cNvSpPr txBox="true"/>
          <p:nvPr/>
        </p:nvSpPr>
        <p:spPr>
          <a:xfrm rot="0">
            <a:off x="13583336" y="8736459"/>
            <a:ext cx="3466431" cy="578443"/>
          </a:xfrm>
          <a:prstGeom prst="rect">
            <a:avLst/>
          </a:prstGeom>
        </p:spPr>
        <p:txBody>
          <a:bodyPr anchor="t" rtlCol="false" tIns="0" lIns="0" bIns="0" rIns="0">
            <a:spAutoFit/>
          </a:bodyPr>
          <a:lstStyle/>
          <a:p>
            <a:pPr algn="ctr">
              <a:lnSpc>
                <a:spcPts val="2334"/>
              </a:lnSpc>
              <a:spcBef>
                <a:spcPct val="0"/>
              </a:spcBef>
            </a:pPr>
            <a:r>
              <a:rPr lang="en-US" sz="1741" spc="38">
                <a:solidFill>
                  <a:srgbClr val="FFFFFF"/>
                </a:solidFill>
                <a:latin typeface="Open Sans"/>
                <a:ea typeface="Open Sans"/>
                <a:cs typeface="Open Sans"/>
                <a:sym typeface="Open Sans"/>
              </a:rPr>
              <a:t>es el artista que lleva más tiempo activo. </a:t>
            </a:r>
          </a:p>
        </p:txBody>
      </p:sp>
      <p:sp>
        <p:nvSpPr>
          <p:cNvPr name="TextBox 75" id="75"/>
          <p:cNvSpPr txBox="true"/>
          <p:nvPr/>
        </p:nvSpPr>
        <p:spPr>
          <a:xfrm rot="0">
            <a:off x="13582780" y="7775813"/>
            <a:ext cx="3525586" cy="501015"/>
          </a:xfrm>
          <a:prstGeom prst="rect">
            <a:avLst/>
          </a:prstGeom>
        </p:spPr>
        <p:txBody>
          <a:bodyPr anchor="t" rtlCol="false" tIns="0" lIns="0" bIns="0" rIns="0">
            <a:spAutoFit/>
          </a:bodyPr>
          <a:lstStyle/>
          <a:p>
            <a:pPr algn="ctr" marL="0" indent="0" lvl="0">
              <a:lnSpc>
                <a:spcPts val="4080"/>
              </a:lnSpc>
            </a:pPr>
            <a:r>
              <a:rPr lang="en-US" b="true" sz="3000" spc="30">
                <a:solidFill>
                  <a:srgbClr val="FF5757"/>
                </a:solidFill>
                <a:latin typeface="Gotham Bold"/>
                <a:ea typeface="Gotham Bold"/>
                <a:cs typeface="Gotham Bold"/>
                <a:sym typeface="Gotham Bold"/>
              </a:rPr>
              <a:t>JOHN WILLIAMS</a:t>
            </a:r>
          </a:p>
        </p:txBody>
      </p:sp>
      <p:sp>
        <p:nvSpPr>
          <p:cNvPr name="TextBox 76" id="76"/>
          <p:cNvSpPr txBox="true"/>
          <p:nvPr/>
        </p:nvSpPr>
        <p:spPr>
          <a:xfrm rot="0">
            <a:off x="9829715" y="8235001"/>
            <a:ext cx="2340521" cy="850900"/>
          </a:xfrm>
          <a:prstGeom prst="rect">
            <a:avLst/>
          </a:prstGeom>
        </p:spPr>
        <p:txBody>
          <a:bodyPr anchor="t" rtlCol="false" tIns="0" lIns="0" bIns="0" rIns="0">
            <a:spAutoFit/>
          </a:bodyPr>
          <a:lstStyle/>
          <a:p>
            <a:pPr algn="ctr" marL="0" indent="0" lvl="0">
              <a:lnSpc>
                <a:spcPts val="6800"/>
              </a:lnSpc>
            </a:pPr>
            <a:r>
              <a:rPr lang="en-US" b="true" sz="5000" spc="50">
                <a:solidFill>
                  <a:srgbClr val="BE6AFF"/>
                </a:solidFill>
                <a:latin typeface="Gotham Bold"/>
                <a:ea typeface="Gotham Bold"/>
                <a:cs typeface="Gotham Bold"/>
                <a:sym typeface="Gotham Bold"/>
              </a:rPr>
              <a:t>26,15%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151B64">
                <a:alpha val="100000"/>
              </a:srgbClr>
            </a:gs>
            <a:gs pos="100000">
              <a:srgbClr val="AD1996">
                <a:alpha val="100000"/>
              </a:srgbClr>
            </a:gs>
          </a:gsLst>
          <a:lin ang="2700000"/>
        </a:gradFill>
      </p:bgPr>
    </p:bg>
    <p:spTree>
      <p:nvGrpSpPr>
        <p:cNvPr id="1" name=""/>
        <p:cNvGrpSpPr/>
        <p:nvPr/>
      </p:nvGrpSpPr>
      <p:grpSpPr>
        <a:xfrm>
          <a:off x="0" y="0"/>
          <a:ext cx="0" cy="0"/>
          <a:chOff x="0" y="0"/>
          <a:chExt cx="0" cy="0"/>
        </a:xfrm>
      </p:grpSpPr>
      <p:grpSp>
        <p:nvGrpSpPr>
          <p:cNvPr name="Group 2" id="2"/>
          <p:cNvGrpSpPr/>
          <p:nvPr/>
        </p:nvGrpSpPr>
        <p:grpSpPr>
          <a:xfrm rot="0">
            <a:off x="1891714" y="3070200"/>
            <a:ext cx="3437689" cy="6808778"/>
            <a:chOff x="0" y="0"/>
            <a:chExt cx="1274711" cy="2524727"/>
          </a:xfrm>
        </p:grpSpPr>
        <p:sp>
          <p:nvSpPr>
            <p:cNvPr name="Freeform 3" id="3"/>
            <p:cNvSpPr/>
            <p:nvPr/>
          </p:nvSpPr>
          <p:spPr>
            <a:xfrm flipH="false" flipV="false" rot="0">
              <a:off x="0" y="0"/>
              <a:ext cx="1274711" cy="2524727"/>
            </a:xfrm>
            <a:custGeom>
              <a:avLst/>
              <a:gdLst/>
              <a:ahLst/>
              <a:cxnLst/>
              <a:rect r="r" b="b" t="t" l="l"/>
              <a:pathLst>
                <a:path h="2524727" w="1274711">
                  <a:moveTo>
                    <a:pt x="36033" y="0"/>
                  </a:moveTo>
                  <a:lnTo>
                    <a:pt x="1238678" y="0"/>
                  </a:lnTo>
                  <a:cubicBezTo>
                    <a:pt x="1258579" y="0"/>
                    <a:pt x="1274711" y="16133"/>
                    <a:pt x="1274711" y="36033"/>
                  </a:cubicBezTo>
                  <a:lnTo>
                    <a:pt x="1274711" y="2488694"/>
                  </a:lnTo>
                  <a:cubicBezTo>
                    <a:pt x="1274711" y="2508594"/>
                    <a:pt x="1258579" y="2524727"/>
                    <a:pt x="1238678" y="2524727"/>
                  </a:cubicBezTo>
                  <a:lnTo>
                    <a:pt x="36033" y="2524727"/>
                  </a:lnTo>
                  <a:cubicBezTo>
                    <a:pt x="16133" y="2524727"/>
                    <a:pt x="0" y="2508594"/>
                    <a:pt x="0" y="2488694"/>
                  </a:cubicBezTo>
                  <a:lnTo>
                    <a:pt x="0" y="36033"/>
                  </a:lnTo>
                  <a:cubicBezTo>
                    <a:pt x="0" y="16133"/>
                    <a:pt x="16133" y="0"/>
                    <a:pt x="36033"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4" id="4"/>
            <p:cNvSpPr txBox="true"/>
            <p:nvPr/>
          </p:nvSpPr>
          <p:spPr>
            <a:xfrm>
              <a:off x="0" y="-28575"/>
              <a:ext cx="1274711" cy="2553302"/>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5" id="5"/>
          <p:cNvSpPr/>
          <p:nvPr/>
        </p:nvSpPr>
        <p:spPr>
          <a:xfrm>
            <a:off x="2140549" y="4778998"/>
            <a:ext cx="3098495" cy="0"/>
          </a:xfrm>
          <a:prstGeom prst="line">
            <a:avLst/>
          </a:prstGeom>
          <a:ln cap="flat" w="28575">
            <a:solidFill>
              <a:srgbClr val="FFFFFF"/>
            </a:solidFill>
            <a:prstDash val="solid"/>
            <a:headEnd type="none" len="sm" w="sm"/>
            <a:tailEnd type="none" len="sm" w="sm"/>
          </a:ln>
        </p:spPr>
      </p:sp>
      <p:sp>
        <p:nvSpPr>
          <p:cNvPr name="AutoShape 6" id="6"/>
          <p:cNvSpPr/>
          <p:nvPr/>
        </p:nvSpPr>
        <p:spPr>
          <a:xfrm>
            <a:off x="2090015" y="6666697"/>
            <a:ext cx="3098495" cy="0"/>
          </a:xfrm>
          <a:prstGeom prst="line">
            <a:avLst/>
          </a:prstGeom>
          <a:ln cap="flat" w="28575">
            <a:solidFill>
              <a:srgbClr val="FFFFFF"/>
            </a:solidFill>
            <a:prstDash val="solid"/>
            <a:headEnd type="none" len="sm" w="sm"/>
            <a:tailEnd type="none" len="sm" w="sm"/>
          </a:ln>
        </p:spPr>
      </p:sp>
      <p:sp>
        <p:nvSpPr>
          <p:cNvPr name="AutoShape 7" id="7"/>
          <p:cNvSpPr/>
          <p:nvPr/>
        </p:nvSpPr>
        <p:spPr>
          <a:xfrm>
            <a:off x="2061943" y="8264215"/>
            <a:ext cx="3098495" cy="0"/>
          </a:xfrm>
          <a:prstGeom prst="line">
            <a:avLst/>
          </a:prstGeom>
          <a:ln cap="flat" w="28575">
            <a:solidFill>
              <a:srgbClr val="FFFFFF"/>
            </a:solidFill>
            <a:prstDash val="solid"/>
            <a:headEnd type="none" len="sm" w="sm"/>
            <a:tailEnd type="none" len="sm" w="sm"/>
          </a:ln>
        </p:spPr>
      </p:sp>
      <p:sp>
        <p:nvSpPr>
          <p:cNvPr name="Freeform 8" id="8"/>
          <p:cNvSpPr/>
          <p:nvPr/>
        </p:nvSpPr>
        <p:spPr>
          <a:xfrm flipH="false" flipV="false" rot="0">
            <a:off x="6210393" y="2375482"/>
            <a:ext cx="5812814" cy="2578776"/>
          </a:xfrm>
          <a:custGeom>
            <a:avLst/>
            <a:gdLst/>
            <a:ahLst/>
            <a:cxnLst/>
            <a:rect r="r" b="b" t="t" l="l"/>
            <a:pathLst>
              <a:path h="2578776" w="5812814">
                <a:moveTo>
                  <a:pt x="0" y="0"/>
                </a:moveTo>
                <a:lnTo>
                  <a:pt x="5812814" y="0"/>
                </a:lnTo>
                <a:lnTo>
                  <a:pt x="5812814" y="2578776"/>
                </a:lnTo>
                <a:lnTo>
                  <a:pt x="0" y="2578776"/>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6514887" y="1873593"/>
            <a:ext cx="3845903" cy="4600996"/>
            <a:chOff x="0" y="0"/>
            <a:chExt cx="1274711" cy="1524984"/>
          </a:xfrm>
        </p:grpSpPr>
        <p:sp>
          <p:nvSpPr>
            <p:cNvPr name="Freeform 10" id="10"/>
            <p:cNvSpPr/>
            <p:nvPr/>
          </p:nvSpPr>
          <p:spPr>
            <a:xfrm flipH="false" flipV="false" rot="0">
              <a:off x="0" y="0"/>
              <a:ext cx="1274711" cy="1524984"/>
            </a:xfrm>
            <a:custGeom>
              <a:avLst/>
              <a:gdLst/>
              <a:ahLst/>
              <a:cxnLst/>
              <a:rect r="r" b="b" t="t" l="l"/>
              <a:pathLst>
                <a:path h="1524984" w="1274711">
                  <a:moveTo>
                    <a:pt x="32208" y="0"/>
                  </a:moveTo>
                  <a:lnTo>
                    <a:pt x="1242503" y="0"/>
                  </a:lnTo>
                  <a:cubicBezTo>
                    <a:pt x="1260291" y="0"/>
                    <a:pt x="1274711" y="14420"/>
                    <a:pt x="1274711" y="32208"/>
                  </a:cubicBezTo>
                  <a:lnTo>
                    <a:pt x="1274711" y="1492776"/>
                  </a:lnTo>
                  <a:cubicBezTo>
                    <a:pt x="1274711" y="1510564"/>
                    <a:pt x="1260291" y="1524984"/>
                    <a:pt x="1242503" y="1524984"/>
                  </a:cubicBezTo>
                  <a:lnTo>
                    <a:pt x="32208" y="1524984"/>
                  </a:lnTo>
                  <a:cubicBezTo>
                    <a:pt x="14420" y="1524984"/>
                    <a:pt x="0" y="1510564"/>
                    <a:pt x="0" y="1492776"/>
                  </a:cubicBezTo>
                  <a:lnTo>
                    <a:pt x="0" y="32208"/>
                  </a:lnTo>
                  <a:cubicBezTo>
                    <a:pt x="0" y="14420"/>
                    <a:pt x="14420" y="0"/>
                    <a:pt x="3220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11" id="11"/>
            <p:cNvSpPr txBox="true"/>
            <p:nvPr/>
          </p:nvSpPr>
          <p:spPr>
            <a:xfrm>
              <a:off x="0" y="-28575"/>
              <a:ext cx="1274711" cy="1553559"/>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12" id="12"/>
          <p:cNvSpPr/>
          <p:nvPr/>
        </p:nvSpPr>
        <p:spPr>
          <a:xfrm>
            <a:off x="6704623" y="2929248"/>
            <a:ext cx="3466431" cy="0"/>
          </a:xfrm>
          <a:prstGeom prst="line">
            <a:avLst/>
          </a:prstGeom>
          <a:ln cap="flat" w="28575">
            <a:solidFill>
              <a:srgbClr val="FFFFFF"/>
            </a:solidFill>
            <a:prstDash val="solid"/>
            <a:headEnd type="none" len="sm" w="sm"/>
            <a:tailEnd type="none" len="sm" w="sm"/>
          </a:ln>
        </p:spPr>
      </p:sp>
      <p:sp>
        <p:nvSpPr>
          <p:cNvPr name="TextBox 13" id="13"/>
          <p:cNvSpPr txBox="true"/>
          <p:nvPr/>
        </p:nvSpPr>
        <p:spPr>
          <a:xfrm rot="0">
            <a:off x="499281" y="878867"/>
            <a:ext cx="15647986" cy="736600"/>
          </a:xfrm>
          <a:prstGeom prst="rect">
            <a:avLst/>
          </a:prstGeom>
        </p:spPr>
        <p:txBody>
          <a:bodyPr anchor="t" rtlCol="false" tIns="0" lIns="0" bIns="0" rIns="0">
            <a:spAutoFit/>
          </a:bodyPr>
          <a:lstStyle/>
          <a:p>
            <a:pPr algn="l" marL="0" indent="0" lvl="0">
              <a:lnSpc>
                <a:spcPts val="5600"/>
              </a:lnSpc>
              <a:spcBef>
                <a:spcPct val="0"/>
              </a:spcBef>
            </a:pPr>
            <a:r>
              <a:rPr lang="en-US" b="true" sz="5000" spc="625">
                <a:solidFill>
                  <a:srgbClr val="FFFFFF"/>
                </a:solidFill>
                <a:latin typeface="Gotham Bold"/>
                <a:ea typeface="Gotham Bold"/>
                <a:cs typeface="Gotham Bold"/>
                <a:sym typeface="Gotham Bold"/>
              </a:rPr>
              <a:t>OVERVIEW DE LA FEMVOLUTION: </a:t>
            </a:r>
          </a:p>
        </p:txBody>
      </p:sp>
      <p:sp>
        <p:nvSpPr>
          <p:cNvPr name="TextBox 14" id="14"/>
          <p:cNvSpPr txBox="true"/>
          <p:nvPr/>
        </p:nvSpPr>
        <p:spPr>
          <a:xfrm rot="0">
            <a:off x="2004890" y="3217377"/>
            <a:ext cx="3250477" cy="520435"/>
          </a:xfrm>
          <a:prstGeom prst="rect">
            <a:avLst/>
          </a:prstGeom>
        </p:spPr>
        <p:txBody>
          <a:bodyPr anchor="t" rtlCol="false" tIns="0" lIns="0" bIns="0" rIns="0">
            <a:spAutoFit/>
          </a:bodyPr>
          <a:lstStyle/>
          <a:p>
            <a:pPr algn="ctr" marL="0" indent="0" lvl="0">
              <a:lnSpc>
                <a:spcPts val="4254"/>
              </a:lnSpc>
            </a:pPr>
            <a:r>
              <a:rPr lang="en-US" b="true" sz="3128" spc="-31">
                <a:solidFill>
                  <a:srgbClr val="FF65AD"/>
                </a:solidFill>
                <a:latin typeface="Gotham Bold"/>
                <a:ea typeface="Gotham Bold"/>
                <a:cs typeface="Gotham Bold"/>
                <a:sym typeface="Gotham Bold"/>
              </a:rPr>
              <a:t>TAYLOR SWIFT</a:t>
            </a:r>
          </a:p>
        </p:txBody>
      </p:sp>
      <p:sp>
        <p:nvSpPr>
          <p:cNvPr name="TextBox 15" id="15"/>
          <p:cNvSpPr txBox="true"/>
          <p:nvPr/>
        </p:nvSpPr>
        <p:spPr>
          <a:xfrm rot="0">
            <a:off x="2532526" y="3637736"/>
            <a:ext cx="2067762" cy="751643"/>
          </a:xfrm>
          <a:prstGeom prst="rect">
            <a:avLst/>
          </a:prstGeom>
        </p:spPr>
        <p:txBody>
          <a:bodyPr anchor="t" rtlCol="false" tIns="0" lIns="0" bIns="0" rIns="0">
            <a:spAutoFit/>
          </a:bodyPr>
          <a:lstStyle/>
          <a:p>
            <a:pPr algn="ctr" marL="0" indent="0" lvl="0">
              <a:lnSpc>
                <a:spcPts val="6078"/>
              </a:lnSpc>
            </a:pPr>
            <a:r>
              <a:rPr lang="en-US" b="true" sz="4469" spc="44">
                <a:solidFill>
                  <a:srgbClr val="FF51A2"/>
                </a:solidFill>
                <a:latin typeface="Gotham Bold"/>
                <a:ea typeface="Gotham Bold"/>
                <a:cs typeface="Gotham Bold"/>
                <a:sym typeface="Gotham Bold"/>
              </a:rPr>
              <a:t>+5,4B</a:t>
            </a:r>
          </a:p>
        </p:txBody>
      </p:sp>
      <p:sp>
        <p:nvSpPr>
          <p:cNvPr name="TextBox 16" id="16"/>
          <p:cNvSpPr txBox="true"/>
          <p:nvPr/>
        </p:nvSpPr>
        <p:spPr>
          <a:xfrm rot="0">
            <a:off x="2264201" y="4360804"/>
            <a:ext cx="2731854" cy="298752"/>
          </a:xfrm>
          <a:prstGeom prst="rect">
            <a:avLst/>
          </a:prstGeom>
        </p:spPr>
        <p:txBody>
          <a:bodyPr anchor="t" rtlCol="false" tIns="0" lIns="0" bIns="0" rIns="0">
            <a:spAutoFit/>
          </a:bodyPr>
          <a:lstStyle/>
          <a:p>
            <a:pPr algn="ctr" marL="0" indent="0" lvl="0">
              <a:lnSpc>
                <a:spcPts val="2431"/>
              </a:lnSpc>
            </a:pPr>
            <a:r>
              <a:rPr lang="en-US" b="true" sz="1787" spc="17">
                <a:solidFill>
                  <a:srgbClr val="FF51A2"/>
                </a:solidFill>
                <a:latin typeface="Gotham Bold"/>
                <a:ea typeface="Gotham Bold"/>
                <a:cs typeface="Gotham Bold"/>
                <a:sym typeface="Gotham Bold"/>
              </a:rPr>
              <a:t>DE REPRODUCCIONES</a:t>
            </a:r>
          </a:p>
        </p:txBody>
      </p:sp>
      <p:sp>
        <p:nvSpPr>
          <p:cNvPr name="TextBox 17" id="17"/>
          <p:cNvSpPr txBox="true"/>
          <p:nvPr/>
        </p:nvSpPr>
        <p:spPr>
          <a:xfrm rot="0">
            <a:off x="2031512" y="4999564"/>
            <a:ext cx="3098495" cy="520435"/>
          </a:xfrm>
          <a:prstGeom prst="rect">
            <a:avLst/>
          </a:prstGeom>
        </p:spPr>
        <p:txBody>
          <a:bodyPr anchor="t" rtlCol="false" tIns="0" lIns="0" bIns="0" rIns="0">
            <a:spAutoFit/>
          </a:bodyPr>
          <a:lstStyle/>
          <a:p>
            <a:pPr algn="ctr" marL="0" indent="0" lvl="0">
              <a:lnSpc>
                <a:spcPts val="4254"/>
              </a:lnSpc>
            </a:pPr>
            <a:r>
              <a:rPr lang="en-US" b="true" sz="3128" spc="-31">
                <a:solidFill>
                  <a:srgbClr val="FF65AD"/>
                </a:solidFill>
                <a:latin typeface="Gotham Bold"/>
                <a:ea typeface="Gotham Bold"/>
                <a:cs typeface="Gotham Bold"/>
                <a:sym typeface="Gotham Bold"/>
              </a:rPr>
              <a:t>NICKY MINAJ</a:t>
            </a:r>
          </a:p>
        </p:txBody>
      </p:sp>
      <p:sp>
        <p:nvSpPr>
          <p:cNvPr name="TextBox 18" id="18"/>
          <p:cNvSpPr txBox="true"/>
          <p:nvPr/>
        </p:nvSpPr>
        <p:spPr>
          <a:xfrm rot="0">
            <a:off x="2031512" y="6664678"/>
            <a:ext cx="3098495" cy="540200"/>
          </a:xfrm>
          <a:prstGeom prst="rect">
            <a:avLst/>
          </a:prstGeom>
        </p:spPr>
        <p:txBody>
          <a:bodyPr anchor="t" rtlCol="false" tIns="0" lIns="0" bIns="0" rIns="0">
            <a:spAutoFit/>
          </a:bodyPr>
          <a:lstStyle/>
          <a:p>
            <a:pPr algn="ctr" marL="0" indent="0" lvl="0">
              <a:lnSpc>
                <a:spcPts val="4346"/>
              </a:lnSpc>
            </a:pPr>
            <a:r>
              <a:rPr lang="en-US" b="true" sz="3196" spc="-31">
                <a:solidFill>
                  <a:srgbClr val="FF65AD"/>
                </a:solidFill>
                <a:latin typeface="Gotham Bold"/>
                <a:ea typeface="Gotham Bold"/>
                <a:cs typeface="Gotham Bold"/>
                <a:sym typeface="Gotham Bold"/>
              </a:rPr>
              <a:t>LADY GAGA</a:t>
            </a:r>
          </a:p>
        </p:txBody>
      </p:sp>
      <p:sp>
        <p:nvSpPr>
          <p:cNvPr name="TextBox 19" id="19"/>
          <p:cNvSpPr txBox="true"/>
          <p:nvPr/>
        </p:nvSpPr>
        <p:spPr>
          <a:xfrm rot="0">
            <a:off x="2031512" y="8236864"/>
            <a:ext cx="3098495" cy="540200"/>
          </a:xfrm>
          <a:prstGeom prst="rect">
            <a:avLst/>
          </a:prstGeom>
        </p:spPr>
        <p:txBody>
          <a:bodyPr anchor="t" rtlCol="false" tIns="0" lIns="0" bIns="0" rIns="0">
            <a:spAutoFit/>
          </a:bodyPr>
          <a:lstStyle/>
          <a:p>
            <a:pPr algn="ctr" marL="0" indent="0" lvl="0">
              <a:lnSpc>
                <a:spcPts val="4346"/>
              </a:lnSpc>
            </a:pPr>
            <a:r>
              <a:rPr lang="en-US" b="true" sz="3196" spc="-31">
                <a:solidFill>
                  <a:srgbClr val="FF65AD"/>
                </a:solidFill>
                <a:latin typeface="Gotham Bold"/>
                <a:ea typeface="Gotham Bold"/>
                <a:cs typeface="Gotham Bold"/>
                <a:sym typeface="Gotham Bold"/>
              </a:rPr>
              <a:t>BILLIE EILISH</a:t>
            </a:r>
          </a:p>
        </p:txBody>
      </p:sp>
      <p:sp>
        <p:nvSpPr>
          <p:cNvPr name="TextBox 20" id="20"/>
          <p:cNvSpPr txBox="true"/>
          <p:nvPr/>
        </p:nvSpPr>
        <p:spPr>
          <a:xfrm rot="0">
            <a:off x="6700707" y="1728463"/>
            <a:ext cx="3470346" cy="1172210"/>
          </a:xfrm>
          <a:prstGeom prst="rect">
            <a:avLst/>
          </a:prstGeom>
        </p:spPr>
        <p:txBody>
          <a:bodyPr anchor="t" rtlCol="false" tIns="0" lIns="0" bIns="0" rIns="0">
            <a:spAutoFit/>
          </a:bodyPr>
          <a:lstStyle/>
          <a:p>
            <a:pPr algn="ctr" marL="0" indent="0" lvl="0">
              <a:lnSpc>
                <a:spcPts val="9519"/>
              </a:lnSpc>
            </a:pPr>
            <a:r>
              <a:rPr lang="en-US" b="true" sz="6999" spc="-69">
                <a:solidFill>
                  <a:srgbClr val="FFDE59"/>
                </a:solidFill>
                <a:latin typeface="Gotham Bold"/>
                <a:ea typeface="Gotham Bold"/>
                <a:cs typeface="Gotham Bold"/>
                <a:sym typeface="Gotham Bold"/>
              </a:rPr>
              <a:t>POP</a:t>
            </a:r>
          </a:p>
        </p:txBody>
      </p:sp>
      <p:sp>
        <p:nvSpPr>
          <p:cNvPr name="TextBox 21" id="21"/>
          <p:cNvSpPr txBox="true"/>
          <p:nvPr/>
        </p:nvSpPr>
        <p:spPr>
          <a:xfrm rot="0">
            <a:off x="6704623" y="3165378"/>
            <a:ext cx="3466431" cy="1438292"/>
          </a:xfrm>
          <a:prstGeom prst="rect">
            <a:avLst/>
          </a:prstGeom>
        </p:spPr>
        <p:txBody>
          <a:bodyPr anchor="t" rtlCol="false" tIns="0" lIns="0" bIns="0" rIns="0">
            <a:spAutoFit/>
          </a:bodyPr>
          <a:lstStyle/>
          <a:p>
            <a:pPr algn="ctr" marL="0" indent="0" lvl="0">
              <a:lnSpc>
                <a:spcPts val="2870"/>
              </a:lnSpc>
              <a:spcBef>
                <a:spcPct val="0"/>
              </a:spcBef>
            </a:pPr>
            <a:r>
              <a:rPr lang="en-US" sz="2141" spc="47">
                <a:solidFill>
                  <a:srgbClr val="FFFFFF"/>
                </a:solidFill>
                <a:latin typeface="Open Sans"/>
                <a:ea typeface="Open Sans"/>
                <a:cs typeface="Open Sans"/>
                <a:sym typeface="Open Sans"/>
              </a:rPr>
              <a:t>es el género donde ha crecido más las reproducciones de artistas femeninas con</a:t>
            </a:r>
          </a:p>
        </p:txBody>
      </p:sp>
      <p:sp>
        <p:nvSpPr>
          <p:cNvPr name="TextBox 22" id="22"/>
          <p:cNvSpPr txBox="true"/>
          <p:nvPr/>
        </p:nvSpPr>
        <p:spPr>
          <a:xfrm rot="0">
            <a:off x="7211013" y="4877354"/>
            <a:ext cx="2177404" cy="850900"/>
          </a:xfrm>
          <a:prstGeom prst="rect">
            <a:avLst/>
          </a:prstGeom>
        </p:spPr>
        <p:txBody>
          <a:bodyPr anchor="t" rtlCol="false" tIns="0" lIns="0" bIns="0" rIns="0">
            <a:spAutoFit/>
          </a:bodyPr>
          <a:lstStyle/>
          <a:p>
            <a:pPr algn="ctr" marL="0" indent="0" lvl="0">
              <a:lnSpc>
                <a:spcPts val="6800"/>
              </a:lnSpc>
            </a:pPr>
            <a:r>
              <a:rPr lang="en-US" b="true" sz="5000" spc="50">
                <a:solidFill>
                  <a:srgbClr val="FFDE59"/>
                </a:solidFill>
                <a:latin typeface="Gotham Bold"/>
                <a:ea typeface="Gotham Bold"/>
                <a:cs typeface="Gotham Bold"/>
                <a:sym typeface="Gotham Bold"/>
              </a:rPr>
              <a:t>+275B</a:t>
            </a:r>
          </a:p>
        </p:txBody>
      </p:sp>
      <p:sp>
        <p:nvSpPr>
          <p:cNvPr name="TextBox 23" id="23"/>
          <p:cNvSpPr txBox="true"/>
          <p:nvPr/>
        </p:nvSpPr>
        <p:spPr>
          <a:xfrm rot="0">
            <a:off x="7020646" y="5862702"/>
            <a:ext cx="3055158" cy="340360"/>
          </a:xfrm>
          <a:prstGeom prst="rect">
            <a:avLst/>
          </a:prstGeom>
        </p:spPr>
        <p:txBody>
          <a:bodyPr anchor="t" rtlCol="false" tIns="0" lIns="0" bIns="0" rIns="0">
            <a:spAutoFit/>
          </a:bodyPr>
          <a:lstStyle/>
          <a:p>
            <a:pPr algn="l" marL="0" indent="0" lvl="0">
              <a:lnSpc>
                <a:spcPts val="2720"/>
              </a:lnSpc>
            </a:pPr>
            <a:r>
              <a:rPr lang="en-US" b="true" sz="2000" spc="20">
                <a:solidFill>
                  <a:srgbClr val="FFDE59"/>
                </a:solidFill>
                <a:latin typeface="Gotham Bold"/>
                <a:ea typeface="Gotham Bold"/>
                <a:cs typeface="Gotham Bold"/>
                <a:sym typeface="Gotham Bold"/>
              </a:rPr>
              <a:t>DE REPRODUCCIONES</a:t>
            </a:r>
          </a:p>
        </p:txBody>
      </p:sp>
      <p:sp>
        <p:nvSpPr>
          <p:cNvPr name="TextBox 24" id="24"/>
          <p:cNvSpPr txBox="true"/>
          <p:nvPr/>
        </p:nvSpPr>
        <p:spPr>
          <a:xfrm rot="0">
            <a:off x="2500666" y="5470339"/>
            <a:ext cx="2131483" cy="751643"/>
          </a:xfrm>
          <a:prstGeom prst="rect">
            <a:avLst/>
          </a:prstGeom>
        </p:spPr>
        <p:txBody>
          <a:bodyPr anchor="t" rtlCol="false" tIns="0" lIns="0" bIns="0" rIns="0">
            <a:spAutoFit/>
          </a:bodyPr>
          <a:lstStyle/>
          <a:p>
            <a:pPr algn="ctr" marL="0" indent="0" lvl="0">
              <a:lnSpc>
                <a:spcPts val="6078"/>
              </a:lnSpc>
            </a:pPr>
            <a:r>
              <a:rPr lang="en-US" b="true" sz="4469" spc="44">
                <a:solidFill>
                  <a:srgbClr val="FF51A2"/>
                </a:solidFill>
                <a:latin typeface="Gotham Bold"/>
                <a:ea typeface="Gotham Bold"/>
                <a:cs typeface="Gotham Bold"/>
                <a:sym typeface="Gotham Bold"/>
              </a:rPr>
              <a:t>+954M</a:t>
            </a:r>
          </a:p>
        </p:txBody>
      </p:sp>
      <p:sp>
        <p:nvSpPr>
          <p:cNvPr name="TextBox 25" id="25"/>
          <p:cNvSpPr txBox="true"/>
          <p:nvPr/>
        </p:nvSpPr>
        <p:spPr>
          <a:xfrm rot="0">
            <a:off x="2200480" y="6193407"/>
            <a:ext cx="2731854" cy="298752"/>
          </a:xfrm>
          <a:prstGeom prst="rect">
            <a:avLst/>
          </a:prstGeom>
        </p:spPr>
        <p:txBody>
          <a:bodyPr anchor="t" rtlCol="false" tIns="0" lIns="0" bIns="0" rIns="0">
            <a:spAutoFit/>
          </a:bodyPr>
          <a:lstStyle/>
          <a:p>
            <a:pPr algn="ctr" marL="0" indent="0" lvl="0">
              <a:lnSpc>
                <a:spcPts val="2431"/>
              </a:lnSpc>
            </a:pPr>
            <a:r>
              <a:rPr lang="en-US" b="true" sz="1787" spc="17">
                <a:solidFill>
                  <a:srgbClr val="FF51A2"/>
                </a:solidFill>
                <a:latin typeface="Gotham Bold"/>
                <a:ea typeface="Gotham Bold"/>
                <a:cs typeface="Gotham Bold"/>
                <a:sym typeface="Gotham Bold"/>
              </a:rPr>
              <a:t>DE REPRODUCCIONES</a:t>
            </a:r>
          </a:p>
        </p:txBody>
      </p:sp>
      <p:sp>
        <p:nvSpPr>
          <p:cNvPr name="TextBox 26" id="26"/>
          <p:cNvSpPr txBox="true"/>
          <p:nvPr/>
        </p:nvSpPr>
        <p:spPr>
          <a:xfrm rot="0">
            <a:off x="2500666" y="7164807"/>
            <a:ext cx="2131483" cy="751643"/>
          </a:xfrm>
          <a:prstGeom prst="rect">
            <a:avLst/>
          </a:prstGeom>
        </p:spPr>
        <p:txBody>
          <a:bodyPr anchor="t" rtlCol="false" tIns="0" lIns="0" bIns="0" rIns="0">
            <a:spAutoFit/>
          </a:bodyPr>
          <a:lstStyle/>
          <a:p>
            <a:pPr algn="ctr" marL="0" indent="0" lvl="0">
              <a:lnSpc>
                <a:spcPts val="6078"/>
              </a:lnSpc>
            </a:pPr>
            <a:r>
              <a:rPr lang="en-US" b="true" sz="4469" spc="44">
                <a:solidFill>
                  <a:srgbClr val="FF51A2"/>
                </a:solidFill>
                <a:latin typeface="Gotham Bold"/>
                <a:ea typeface="Gotham Bold"/>
                <a:cs typeface="Gotham Bold"/>
                <a:sym typeface="Gotham Bold"/>
              </a:rPr>
              <a:t>+613M</a:t>
            </a:r>
          </a:p>
        </p:txBody>
      </p:sp>
      <p:sp>
        <p:nvSpPr>
          <p:cNvPr name="TextBox 27" id="27"/>
          <p:cNvSpPr txBox="true"/>
          <p:nvPr/>
        </p:nvSpPr>
        <p:spPr>
          <a:xfrm rot="0">
            <a:off x="2200480" y="7887875"/>
            <a:ext cx="2731854" cy="298752"/>
          </a:xfrm>
          <a:prstGeom prst="rect">
            <a:avLst/>
          </a:prstGeom>
        </p:spPr>
        <p:txBody>
          <a:bodyPr anchor="t" rtlCol="false" tIns="0" lIns="0" bIns="0" rIns="0">
            <a:spAutoFit/>
          </a:bodyPr>
          <a:lstStyle/>
          <a:p>
            <a:pPr algn="ctr" marL="0" indent="0" lvl="0">
              <a:lnSpc>
                <a:spcPts val="2431"/>
              </a:lnSpc>
            </a:pPr>
            <a:r>
              <a:rPr lang="en-US" b="true" sz="1787" spc="17">
                <a:solidFill>
                  <a:srgbClr val="FF51A2"/>
                </a:solidFill>
                <a:latin typeface="Gotham Bold"/>
                <a:ea typeface="Gotham Bold"/>
                <a:cs typeface="Gotham Bold"/>
                <a:sym typeface="Gotham Bold"/>
              </a:rPr>
              <a:t>DE REPRODUCCIONES</a:t>
            </a:r>
          </a:p>
        </p:txBody>
      </p:sp>
      <p:sp>
        <p:nvSpPr>
          <p:cNvPr name="TextBox 28" id="28"/>
          <p:cNvSpPr txBox="true"/>
          <p:nvPr/>
        </p:nvSpPr>
        <p:spPr>
          <a:xfrm rot="0">
            <a:off x="2440735" y="8743434"/>
            <a:ext cx="2131483" cy="751643"/>
          </a:xfrm>
          <a:prstGeom prst="rect">
            <a:avLst/>
          </a:prstGeom>
        </p:spPr>
        <p:txBody>
          <a:bodyPr anchor="t" rtlCol="false" tIns="0" lIns="0" bIns="0" rIns="0">
            <a:spAutoFit/>
          </a:bodyPr>
          <a:lstStyle/>
          <a:p>
            <a:pPr algn="ctr" marL="0" indent="0" lvl="0">
              <a:lnSpc>
                <a:spcPts val="6078"/>
              </a:lnSpc>
            </a:pPr>
            <a:r>
              <a:rPr lang="en-US" b="true" sz="4469" spc="44">
                <a:solidFill>
                  <a:srgbClr val="FF51A2"/>
                </a:solidFill>
                <a:latin typeface="Gotham Bold"/>
                <a:ea typeface="Gotham Bold"/>
                <a:cs typeface="Gotham Bold"/>
                <a:sym typeface="Gotham Bold"/>
              </a:rPr>
              <a:t>+529M</a:t>
            </a:r>
          </a:p>
        </p:txBody>
      </p:sp>
      <p:sp>
        <p:nvSpPr>
          <p:cNvPr name="TextBox 29" id="29"/>
          <p:cNvSpPr txBox="true"/>
          <p:nvPr/>
        </p:nvSpPr>
        <p:spPr>
          <a:xfrm rot="0">
            <a:off x="2140549" y="9466502"/>
            <a:ext cx="2731854" cy="298752"/>
          </a:xfrm>
          <a:prstGeom prst="rect">
            <a:avLst/>
          </a:prstGeom>
        </p:spPr>
        <p:txBody>
          <a:bodyPr anchor="t" rtlCol="false" tIns="0" lIns="0" bIns="0" rIns="0">
            <a:spAutoFit/>
          </a:bodyPr>
          <a:lstStyle/>
          <a:p>
            <a:pPr algn="ctr" marL="0" indent="0" lvl="0">
              <a:lnSpc>
                <a:spcPts val="2431"/>
              </a:lnSpc>
            </a:pPr>
            <a:r>
              <a:rPr lang="en-US" b="true" sz="1787" spc="17">
                <a:solidFill>
                  <a:srgbClr val="FF51A2"/>
                </a:solidFill>
                <a:latin typeface="Gotham Bold"/>
                <a:ea typeface="Gotham Bold"/>
                <a:cs typeface="Gotham Bold"/>
                <a:sym typeface="Gotham Bold"/>
              </a:rPr>
              <a:t>DE REPRODUCCIONES</a:t>
            </a:r>
          </a:p>
        </p:txBody>
      </p:sp>
      <p:grpSp>
        <p:nvGrpSpPr>
          <p:cNvPr name="Group 30" id="30"/>
          <p:cNvGrpSpPr/>
          <p:nvPr/>
        </p:nvGrpSpPr>
        <p:grpSpPr>
          <a:xfrm rot="0">
            <a:off x="6512929" y="7036065"/>
            <a:ext cx="3845903" cy="2779771"/>
            <a:chOff x="0" y="0"/>
            <a:chExt cx="1274711" cy="921345"/>
          </a:xfrm>
        </p:grpSpPr>
        <p:sp>
          <p:nvSpPr>
            <p:cNvPr name="Freeform 31" id="31"/>
            <p:cNvSpPr/>
            <p:nvPr/>
          </p:nvSpPr>
          <p:spPr>
            <a:xfrm flipH="false" flipV="false" rot="0">
              <a:off x="0" y="0"/>
              <a:ext cx="1274711" cy="921346"/>
            </a:xfrm>
            <a:custGeom>
              <a:avLst/>
              <a:gdLst/>
              <a:ahLst/>
              <a:cxnLst/>
              <a:rect r="r" b="b" t="t" l="l"/>
              <a:pathLst>
                <a:path h="921346" w="1274711">
                  <a:moveTo>
                    <a:pt x="32208" y="0"/>
                  </a:moveTo>
                  <a:lnTo>
                    <a:pt x="1242503" y="0"/>
                  </a:lnTo>
                  <a:cubicBezTo>
                    <a:pt x="1260291" y="0"/>
                    <a:pt x="1274711" y="14420"/>
                    <a:pt x="1274711" y="32208"/>
                  </a:cubicBezTo>
                  <a:lnTo>
                    <a:pt x="1274711" y="889137"/>
                  </a:lnTo>
                  <a:cubicBezTo>
                    <a:pt x="1274711" y="906925"/>
                    <a:pt x="1260291" y="921346"/>
                    <a:pt x="1242503" y="921346"/>
                  </a:cubicBezTo>
                  <a:lnTo>
                    <a:pt x="32208" y="921346"/>
                  </a:lnTo>
                  <a:cubicBezTo>
                    <a:pt x="14420" y="921346"/>
                    <a:pt x="0" y="906925"/>
                    <a:pt x="0" y="889137"/>
                  </a:cubicBezTo>
                  <a:lnTo>
                    <a:pt x="0" y="32208"/>
                  </a:lnTo>
                  <a:cubicBezTo>
                    <a:pt x="0" y="14420"/>
                    <a:pt x="14420" y="0"/>
                    <a:pt x="32208"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32" id="32"/>
            <p:cNvSpPr txBox="true"/>
            <p:nvPr/>
          </p:nvSpPr>
          <p:spPr>
            <a:xfrm>
              <a:off x="0" y="-28575"/>
              <a:ext cx="1274711" cy="949920"/>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33" id="33"/>
          <p:cNvSpPr/>
          <p:nvPr/>
        </p:nvSpPr>
        <p:spPr>
          <a:xfrm>
            <a:off x="6784635" y="7655507"/>
            <a:ext cx="3466431" cy="0"/>
          </a:xfrm>
          <a:prstGeom prst="line">
            <a:avLst/>
          </a:prstGeom>
          <a:ln cap="flat" w="28575">
            <a:solidFill>
              <a:srgbClr val="FFFFFF"/>
            </a:solidFill>
            <a:prstDash val="solid"/>
            <a:headEnd type="none" len="sm" w="sm"/>
            <a:tailEnd type="none" len="sm" w="sm"/>
          </a:ln>
        </p:spPr>
      </p:sp>
      <p:sp>
        <p:nvSpPr>
          <p:cNvPr name="TextBox 34" id="34"/>
          <p:cNvSpPr txBox="true"/>
          <p:nvPr/>
        </p:nvSpPr>
        <p:spPr>
          <a:xfrm rot="0">
            <a:off x="6813052" y="8840248"/>
            <a:ext cx="3466431" cy="831850"/>
          </a:xfrm>
          <a:prstGeom prst="rect">
            <a:avLst/>
          </a:prstGeom>
        </p:spPr>
        <p:txBody>
          <a:bodyPr anchor="t" rtlCol="false" tIns="0" lIns="0" bIns="0" rIns="0">
            <a:spAutoFit/>
          </a:bodyPr>
          <a:lstStyle/>
          <a:p>
            <a:pPr algn="ctr">
              <a:lnSpc>
                <a:spcPts val="3349"/>
              </a:lnSpc>
              <a:spcBef>
                <a:spcPct val="0"/>
              </a:spcBef>
            </a:pPr>
            <a:r>
              <a:rPr lang="en-US" sz="2499" spc="54" strike="noStrike" u="none">
                <a:solidFill>
                  <a:srgbClr val="FFFFFF"/>
                </a:solidFill>
                <a:latin typeface="Open Sans"/>
                <a:ea typeface="Open Sans"/>
                <a:cs typeface="Open Sans"/>
                <a:sym typeface="Open Sans"/>
              </a:rPr>
              <a:t>mujeres en el género pop. </a:t>
            </a:r>
          </a:p>
        </p:txBody>
      </p:sp>
      <p:sp>
        <p:nvSpPr>
          <p:cNvPr name="TextBox 35" id="35"/>
          <p:cNvSpPr txBox="true"/>
          <p:nvPr/>
        </p:nvSpPr>
        <p:spPr>
          <a:xfrm rot="0">
            <a:off x="6819044" y="7204340"/>
            <a:ext cx="3397614" cy="340360"/>
          </a:xfrm>
          <a:prstGeom prst="rect">
            <a:avLst/>
          </a:prstGeom>
        </p:spPr>
        <p:txBody>
          <a:bodyPr anchor="t" rtlCol="false" tIns="0" lIns="0" bIns="0" rIns="0">
            <a:spAutoFit/>
          </a:bodyPr>
          <a:lstStyle/>
          <a:p>
            <a:pPr algn="ctr" marL="0" indent="0" lvl="0">
              <a:lnSpc>
                <a:spcPts val="2720"/>
              </a:lnSpc>
            </a:pPr>
            <a:r>
              <a:rPr lang="en-US" b="true" sz="2000" spc="20">
                <a:solidFill>
                  <a:srgbClr val="BE6AFF"/>
                </a:solidFill>
                <a:latin typeface="Gotham Bold"/>
                <a:ea typeface="Gotham Bold"/>
                <a:cs typeface="Gotham Bold"/>
                <a:sym typeface="Gotham Bold"/>
              </a:rPr>
              <a:t>TAN SOLO SIENDO </a:t>
            </a:r>
          </a:p>
        </p:txBody>
      </p:sp>
      <p:sp>
        <p:nvSpPr>
          <p:cNvPr name="TextBox 36" id="36"/>
          <p:cNvSpPr txBox="true"/>
          <p:nvPr/>
        </p:nvSpPr>
        <p:spPr>
          <a:xfrm rot="0">
            <a:off x="7376006" y="7779798"/>
            <a:ext cx="2340521" cy="850900"/>
          </a:xfrm>
          <a:prstGeom prst="rect">
            <a:avLst/>
          </a:prstGeom>
        </p:spPr>
        <p:txBody>
          <a:bodyPr anchor="t" rtlCol="false" tIns="0" lIns="0" bIns="0" rIns="0">
            <a:spAutoFit/>
          </a:bodyPr>
          <a:lstStyle/>
          <a:p>
            <a:pPr algn="ctr" marL="0" indent="0" lvl="0">
              <a:lnSpc>
                <a:spcPts val="6800"/>
              </a:lnSpc>
            </a:pPr>
            <a:r>
              <a:rPr lang="en-US" b="true" sz="5000" spc="50">
                <a:solidFill>
                  <a:srgbClr val="BE6AFF"/>
                </a:solidFill>
                <a:latin typeface="Gotham Bold"/>
                <a:ea typeface="Gotham Bold"/>
                <a:cs typeface="Gotham Bold"/>
                <a:sym typeface="Gotham Bold"/>
              </a:rPr>
              <a:t>15,67%</a:t>
            </a:r>
          </a:p>
        </p:txBody>
      </p:sp>
      <p:sp>
        <p:nvSpPr>
          <p:cNvPr name="TextBox 37" id="37"/>
          <p:cNvSpPr txBox="true"/>
          <p:nvPr/>
        </p:nvSpPr>
        <p:spPr>
          <a:xfrm rot="0">
            <a:off x="13209186" y="2579723"/>
            <a:ext cx="4266518" cy="1785281"/>
          </a:xfrm>
          <a:prstGeom prst="rect">
            <a:avLst/>
          </a:prstGeom>
        </p:spPr>
        <p:txBody>
          <a:bodyPr anchor="t" rtlCol="false" tIns="0" lIns="0" bIns="0" rIns="0">
            <a:spAutoFit/>
          </a:bodyPr>
          <a:lstStyle/>
          <a:p>
            <a:pPr algn="ctr" marL="0" indent="0" lvl="0">
              <a:lnSpc>
                <a:spcPts val="2827"/>
              </a:lnSpc>
              <a:spcBef>
                <a:spcPct val="0"/>
              </a:spcBef>
            </a:pPr>
            <a:r>
              <a:rPr lang="en-US" sz="2109" spc="46">
                <a:solidFill>
                  <a:srgbClr val="FFFFFF"/>
                </a:solidFill>
                <a:latin typeface="Open Sans"/>
                <a:ea typeface="Open Sans"/>
                <a:cs typeface="Open Sans"/>
                <a:sym typeface="Open Sans"/>
              </a:rPr>
              <a:t>Es decir, que pocas voces femeninas han evolucionado y transformado el género pop para encabezar sus listas y predominando el género latino.  </a:t>
            </a:r>
          </a:p>
        </p:txBody>
      </p:sp>
      <p:sp>
        <p:nvSpPr>
          <p:cNvPr name="TextBox 38" id="38"/>
          <p:cNvSpPr txBox="true"/>
          <p:nvPr/>
        </p:nvSpPr>
        <p:spPr>
          <a:xfrm rot="0">
            <a:off x="879328" y="1907533"/>
            <a:ext cx="5462460" cy="993140"/>
          </a:xfrm>
          <a:prstGeom prst="rect">
            <a:avLst/>
          </a:prstGeom>
        </p:spPr>
        <p:txBody>
          <a:bodyPr anchor="t" rtlCol="false" tIns="0" lIns="0" bIns="0" rIns="0">
            <a:spAutoFit/>
          </a:bodyPr>
          <a:lstStyle/>
          <a:p>
            <a:pPr algn="ctr">
              <a:lnSpc>
                <a:spcPts val="2680"/>
              </a:lnSpc>
            </a:pPr>
            <a:r>
              <a:rPr lang="en-US" sz="2000" spc="44">
                <a:solidFill>
                  <a:srgbClr val="FFFFFF"/>
                </a:solidFill>
                <a:latin typeface="Open Sans"/>
                <a:ea typeface="Open Sans"/>
                <a:cs typeface="Open Sans"/>
                <a:sym typeface="Open Sans"/>
              </a:rPr>
              <a:t>Las artistas que acumulan más reproducciones son, principalmente, </a:t>
            </a:r>
          </a:p>
          <a:p>
            <a:pPr algn="ctr" marL="0" indent="0" lvl="0">
              <a:lnSpc>
                <a:spcPts val="2680"/>
              </a:lnSpc>
              <a:spcBef>
                <a:spcPct val="0"/>
              </a:spcBef>
            </a:pPr>
            <a:r>
              <a:rPr lang="en-US" sz="2000" spc="44">
                <a:solidFill>
                  <a:srgbClr val="FFFFFF"/>
                </a:solidFill>
                <a:latin typeface="Open Sans"/>
                <a:ea typeface="Open Sans"/>
                <a:cs typeface="Open Sans"/>
                <a:sym typeface="Open Sans"/>
              </a:rPr>
              <a:t>del género pop. </a:t>
            </a:r>
          </a:p>
        </p:txBody>
      </p:sp>
      <p:grpSp>
        <p:nvGrpSpPr>
          <p:cNvPr name="Group 39" id="39"/>
          <p:cNvGrpSpPr/>
          <p:nvPr/>
        </p:nvGrpSpPr>
        <p:grpSpPr>
          <a:xfrm rot="0">
            <a:off x="11092242" y="2509248"/>
            <a:ext cx="1754994" cy="4212580"/>
            <a:chOff x="0" y="0"/>
            <a:chExt cx="1310201" cy="3144927"/>
          </a:xfrm>
        </p:grpSpPr>
        <p:sp>
          <p:nvSpPr>
            <p:cNvPr name="Freeform 40" id="40"/>
            <p:cNvSpPr/>
            <p:nvPr/>
          </p:nvSpPr>
          <p:spPr>
            <a:xfrm flipH="false" flipV="false" rot="0">
              <a:off x="0" y="0"/>
              <a:ext cx="1310201" cy="3144927"/>
            </a:xfrm>
            <a:custGeom>
              <a:avLst/>
              <a:gdLst/>
              <a:ahLst/>
              <a:cxnLst/>
              <a:rect r="r" b="b" t="t" l="l"/>
              <a:pathLst>
                <a:path h="3144927" w="1310201">
                  <a:moveTo>
                    <a:pt x="70582" y="0"/>
                  </a:moveTo>
                  <a:lnTo>
                    <a:pt x="1239620" y="0"/>
                  </a:lnTo>
                  <a:cubicBezTo>
                    <a:pt x="1278601" y="0"/>
                    <a:pt x="1310201" y="31601"/>
                    <a:pt x="1310201" y="70582"/>
                  </a:cubicBezTo>
                  <a:lnTo>
                    <a:pt x="1310201" y="3074345"/>
                  </a:lnTo>
                  <a:cubicBezTo>
                    <a:pt x="1310201" y="3113326"/>
                    <a:pt x="1278601" y="3144927"/>
                    <a:pt x="1239620" y="3144927"/>
                  </a:cubicBezTo>
                  <a:lnTo>
                    <a:pt x="70582" y="3144927"/>
                  </a:lnTo>
                  <a:cubicBezTo>
                    <a:pt x="31601" y="3144927"/>
                    <a:pt x="0" y="3113326"/>
                    <a:pt x="0" y="3074345"/>
                  </a:cubicBezTo>
                  <a:lnTo>
                    <a:pt x="0" y="70582"/>
                  </a:lnTo>
                  <a:cubicBezTo>
                    <a:pt x="0" y="31601"/>
                    <a:pt x="31601" y="0"/>
                    <a:pt x="70582"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41" id="41"/>
            <p:cNvSpPr txBox="true"/>
            <p:nvPr/>
          </p:nvSpPr>
          <p:spPr>
            <a:xfrm>
              <a:off x="0" y="-28575"/>
              <a:ext cx="1310201" cy="3173502"/>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42" id="42"/>
          <p:cNvSpPr/>
          <p:nvPr/>
        </p:nvSpPr>
        <p:spPr>
          <a:xfrm>
            <a:off x="11230213" y="3301368"/>
            <a:ext cx="1538982" cy="0"/>
          </a:xfrm>
          <a:prstGeom prst="line">
            <a:avLst/>
          </a:prstGeom>
          <a:ln cap="flat" w="9525">
            <a:solidFill>
              <a:srgbClr val="FFFFFF"/>
            </a:solidFill>
            <a:prstDash val="solid"/>
            <a:headEnd type="none" len="sm" w="sm"/>
            <a:tailEnd type="none" len="sm" w="sm"/>
          </a:ln>
        </p:spPr>
      </p:sp>
      <p:sp>
        <p:nvSpPr>
          <p:cNvPr name="AutoShape 43" id="43"/>
          <p:cNvSpPr/>
          <p:nvPr/>
        </p:nvSpPr>
        <p:spPr>
          <a:xfrm>
            <a:off x="11205113" y="4238964"/>
            <a:ext cx="1538982" cy="0"/>
          </a:xfrm>
          <a:prstGeom prst="line">
            <a:avLst/>
          </a:prstGeom>
          <a:ln cap="flat" w="9525">
            <a:solidFill>
              <a:srgbClr val="FFFFFF"/>
            </a:solidFill>
            <a:prstDash val="solid"/>
            <a:headEnd type="none" len="sm" w="sm"/>
            <a:tailEnd type="none" len="sm" w="sm"/>
          </a:ln>
        </p:spPr>
      </p:sp>
      <p:sp>
        <p:nvSpPr>
          <p:cNvPr name="AutoShape 44" id="44"/>
          <p:cNvSpPr/>
          <p:nvPr/>
        </p:nvSpPr>
        <p:spPr>
          <a:xfrm>
            <a:off x="11191170" y="5032431"/>
            <a:ext cx="1538982" cy="0"/>
          </a:xfrm>
          <a:prstGeom prst="line">
            <a:avLst/>
          </a:prstGeom>
          <a:ln cap="flat" w="9525">
            <a:solidFill>
              <a:srgbClr val="FFFFFF"/>
            </a:solidFill>
            <a:prstDash val="solid"/>
            <a:headEnd type="none" len="sm" w="sm"/>
            <a:tailEnd type="none" len="sm" w="sm"/>
          </a:ln>
        </p:spPr>
      </p:sp>
      <p:sp>
        <p:nvSpPr>
          <p:cNvPr name="TextBox 45" id="45"/>
          <p:cNvSpPr txBox="true"/>
          <p:nvPr/>
        </p:nvSpPr>
        <p:spPr>
          <a:xfrm rot="0">
            <a:off x="11162832" y="2511286"/>
            <a:ext cx="1614470" cy="272939"/>
          </a:xfrm>
          <a:prstGeom prst="rect">
            <a:avLst/>
          </a:prstGeom>
        </p:spPr>
        <p:txBody>
          <a:bodyPr anchor="t" rtlCol="false" tIns="0" lIns="0" bIns="0" rIns="0">
            <a:spAutoFit/>
          </a:bodyPr>
          <a:lstStyle/>
          <a:p>
            <a:pPr algn="ctr" marL="0" indent="0" lvl="0">
              <a:lnSpc>
                <a:spcPts val="2113"/>
              </a:lnSpc>
            </a:pPr>
            <a:r>
              <a:rPr lang="en-US" b="true" sz="1553" spc="-15">
                <a:solidFill>
                  <a:srgbClr val="FFFFFF"/>
                </a:solidFill>
                <a:latin typeface="Gotham Bold"/>
                <a:ea typeface="Gotham Bold"/>
                <a:cs typeface="Gotham Bold"/>
                <a:sym typeface="Gotham Bold"/>
              </a:rPr>
              <a:t>TAYLOR SWIFT</a:t>
            </a:r>
          </a:p>
        </p:txBody>
      </p:sp>
      <p:sp>
        <p:nvSpPr>
          <p:cNvPr name="TextBox 46" id="46"/>
          <p:cNvSpPr txBox="true"/>
          <p:nvPr/>
        </p:nvSpPr>
        <p:spPr>
          <a:xfrm rot="0">
            <a:off x="11424903" y="2734266"/>
            <a:ext cx="1027030" cy="373584"/>
          </a:xfrm>
          <a:prstGeom prst="rect">
            <a:avLst/>
          </a:prstGeom>
        </p:spPr>
        <p:txBody>
          <a:bodyPr anchor="t" rtlCol="false" tIns="0" lIns="0" bIns="0" rIns="0">
            <a:spAutoFit/>
          </a:bodyPr>
          <a:lstStyle/>
          <a:p>
            <a:pPr algn="ctr" marL="0" indent="0" lvl="0">
              <a:lnSpc>
                <a:spcPts val="3018"/>
              </a:lnSpc>
            </a:pPr>
            <a:r>
              <a:rPr lang="en-US" b="true" sz="2219" spc="22">
                <a:solidFill>
                  <a:srgbClr val="FFFFFF"/>
                </a:solidFill>
                <a:latin typeface="Gotham Bold"/>
                <a:ea typeface="Gotham Bold"/>
                <a:cs typeface="Gotham Bold"/>
                <a:sym typeface="Gotham Bold"/>
              </a:rPr>
              <a:t>+5,4B</a:t>
            </a:r>
          </a:p>
        </p:txBody>
      </p:sp>
      <p:sp>
        <p:nvSpPr>
          <p:cNvPr name="TextBox 47" id="47"/>
          <p:cNvSpPr txBox="true"/>
          <p:nvPr/>
        </p:nvSpPr>
        <p:spPr>
          <a:xfrm rot="0">
            <a:off x="11291629" y="3088800"/>
            <a:ext cx="1356876" cy="153244"/>
          </a:xfrm>
          <a:prstGeom prst="rect">
            <a:avLst/>
          </a:prstGeom>
        </p:spPr>
        <p:txBody>
          <a:bodyPr anchor="t" rtlCol="false" tIns="0" lIns="0" bIns="0" rIns="0">
            <a:spAutoFit/>
          </a:bodyPr>
          <a:lstStyle/>
          <a:p>
            <a:pPr algn="ctr" marL="0" indent="0" lvl="0">
              <a:lnSpc>
                <a:spcPts val="1207"/>
              </a:lnSpc>
            </a:pPr>
            <a:r>
              <a:rPr lang="en-US" b="true" sz="887" spc="8">
                <a:solidFill>
                  <a:srgbClr val="FFFFFF"/>
                </a:solidFill>
                <a:latin typeface="Gotham Bold"/>
                <a:ea typeface="Gotham Bold"/>
                <a:cs typeface="Gotham Bold"/>
                <a:sym typeface="Gotham Bold"/>
              </a:rPr>
              <a:t>DE REPRODUCCIONES</a:t>
            </a:r>
          </a:p>
        </p:txBody>
      </p:sp>
      <p:sp>
        <p:nvSpPr>
          <p:cNvPr name="TextBox 48" id="48"/>
          <p:cNvSpPr txBox="true"/>
          <p:nvPr/>
        </p:nvSpPr>
        <p:spPr>
          <a:xfrm rot="0">
            <a:off x="11176055" y="3396475"/>
            <a:ext cx="1538982" cy="272939"/>
          </a:xfrm>
          <a:prstGeom prst="rect">
            <a:avLst/>
          </a:prstGeom>
        </p:spPr>
        <p:txBody>
          <a:bodyPr anchor="t" rtlCol="false" tIns="0" lIns="0" bIns="0" rIns="0">
            <a:spAutoFit/>
          </a:bodyPr>
          <a:lstStyle/>
          <a:p>
            <a:pPr algn="ctr" marL="0" indent="0" lvl="0">
              <a:lnSpc>
                <a:spcPts val="2113"/>
              </a:lnSpc>
            </a:pPr>
            <a:r>
              <a:rPr lang="en-US" b="true" sz="1553" spc="-15">
                <a:solidFill>
                  <a:srgbClr val="FFDE59"/>
                </a:solidFill>
                <a:latin typeface="Gotham Bold"/>
                <a:ea typeface="Gotham Bold"/>
                <a:cs typeface="Gotham Bold"/>
                <a:sym typeface="Gotham Bold"/>
              </a:rPr>
              <a:t>BTS</a:t>
            </a:r>
          </a:p>
        </p:txBody>
      </p:sp>
      <p:sp>
        <p:nvSpPr>
          <p:cNvPr name="TextBox 49" id="49"/>
          <p:cNvSpPr txBox="true"/>
          <p:nvPr/>
        </p:nvSpPr>
        <p:spPr>
          <a:xfrm rot="0">
            <a:off x="11176055" y="4237772"/>
            <a:ext cx="1538982" cy="268499"/>
          </a:xfrm>
          <a:prstGeom prst="rect">
            <a:avLst/>
          </a:prstGeom>
        </p:spPr>
        <p:txBody>
          <a:bodyPr anchor="t" rtlCol="false" tIns="0" lIns="0" bIns="0" rIns="0">
            <a:spAutoFit/>
          </a:bodyPr>
          <a:lstStyle/>
          <a:p>
            <a:pPr algn="ctr" marL="0" indent="0" lvl="0">
              <a:lnSpc>
                <a:spcPts val="2159"/>
              </a:lnSpc>
            </a:pPr>
            <a:r>
              <a:rPr lang="en-US" b="true" sz="1587" spc="-15">
                <a:solidFill>
                  <a:srgbClr val="FFDE59"/>
                </a:solidFill>
                <a:latin typeface="Gotham Bold"/>
                <a:ea typeface="Gotham Bold"/>
                <a:cs typeface="Gotham Bold"/>
                <a:sym typeface="Gotham Bold"/>
              </a:rPr>
              <a:t>DRAKE</a:t>
            </a:r>
          </a:p>
        </p:txBody>
      </p:sp>
      <p:sp>
        <p:nvSpPr>
          <p:cNvPr name="TextBox 50" id="50"/>
          <p:cNvSpPr txBox="true"/>
          <p:nvPr/>
        </p:nvSpPr>
        <p:spPr>
          <a:xfrm rot="0">
            <a:off x="11176055" y="5018656"/>
            <a:ext cx="1538982" cy="268499"/>
          </a:xfrm>
          <a:prstGeom prst="rect">
            <a:avLst/>
          </a:prstGeom>
        </p:spPr>
        <p:txBody>
          <a:bodyPr anchor="t" rtlCol="false" tIns="0" lIns="0" bIns="0" rIns="0">
            <a:spAutoFit/>
          </a:bodyPr>
          <a:lstStyle/>
          <a:p>
            <a:pPr algn="ctr" marL="0" indent="0" lvl="0">
              <a:lnSpc>
                <a:spcPts val="2159"/>
              </a:lnSpc>
            </a:pPr>
            <a:r>
              <a:rPr lang="en-US" b="true" sz="1587" spc="-15">
                <a:solidFill>
                  <a:srgbClr val="FFDE59"/>
                </a:solidFill>
                <a:latin typeface="Gotham Bold"/>
                <a:ea typeface="Gotham Bold"/>
                <a:cs typeface="Gotham Bold"/>
                <a:sym typeface="Gotham Bold"/>
              </a:rPr>
              <a:t>THE WEEKND</a:t>
            </a:r>
          </a:p>
        </p:txBody>
      </p:sp>
      <p:sp>
        <p:nvSpPr>
          <p:cNvPr name="TextBox 51" id="51"/>
          <p:cNvSpPr txBox="true"/>
          <p:nvPr/>
        </p:nvSpPr>
        <p:spPr>
          <a:xfrm rot="0">
            <a:off x="10961551" y="1827902"/>
            <a:ext cx="2123311" cy="509965"/>
          </a:xfrm>
          <a:prstGeom prst="rect">
            <a:avLst/>
          </a:prstGeom>
        </p:spPr>
        <p:txBody>
          <a:bodyPr anchor="t" rtlCol="false" tIns="0" lIns="0" bIns="0" rIns="0">
            <a:spAutoFit/>
          </a:bodyPr>
          <a:lstStyle/>
          <a:p>
            <a:pPr algn="ctr" marL="0" indent="0" lvl="0">
              <a:lnSpc>
                <a:spcPts val="4160"/>
              </a:lnSpc>
            </a:pPr>
            <a:r>
              <a:rPr lang="en-US" b="true" sz="3059" spc="-30">
                <a:solidFill>
                  <a:srgbClr val="FFDE59"/>
                </a:solidFill>
                <a:latin typeface="Gotham Bold"/>
                <a:ea typeface="Gotham Bold"/>
                <a:cs typeface="Gotham Bold"/>
                <a:sym typeface="Gotham Bold"/>
              </a:rPr>
              <a:t>POP</a:t>
            </a:r>
          </a:p>
        </p:txBody>
      </p:sp>
      <p:sp>
        <p:nvSpPr>
          <p:cNvPr name="TextBox 52" id="52"/>
          <p:cNvSpPr txBox="true"/>
          <p:nvPr/>
        </p:nvSpPr>
        <p:spPr>
          <a:xfrm rot="0">
            <a:off x="11409078" y="3644496"/>
            <a:ext cx="1058680" cy="373584"/>
          </a:xfrm>
          <a:prstGeom prst="rect">
            <a:avLst/>
          </a:prstGeom>
        </p:spPr>
        <p:txBody>
          <a:bodyPr anchor="t" rtlCol="false" tIns="0" lIns="0" bIns="0" rIns="0">
            <a:spAutoFit/>
          </a:bodyPr>
          <a:lstStyle/>
          <a:p>
            <a:pPr algn="ctr" marL="0" indent="0" lvl="0">
              <a:lnSpc>
                <a:spcPts val="3018"/>
              </a:lnSpc>
            </a:pPr>
            <a:r>
              <a:rPr lang="en-US" b="true" sz="2219" spc="22">
                <a:solidFill>
                  <a:srgbClr val="FFDE59"/>
                </a:solidFill>
                <a:latin typeface="Gotham Bold"/>
                <a:ea typeface="Gotham Bold"/>
                <a:cs typeface="Gotham Bold"/>
                <a:sym typeface="Gotham Bold"/>
              </a:rPr>
              <a:t>+2B</a:t>
            </a:r>
          </a:p>
        </p:txBody>
      </p:sp>
      <p:sp>
        <p:nvSpPr>
          <p:cNvPr name="TextBox 53" id="53"/>
          <p:cNvSpPr txBox="true"/>
          <p:nvPr/>
        </p:nvSpPr>
        <p:spPr>
          <a:xfrm rot="0">
            <a:off x="11259980" y="3999030"/>
            <a:ext cx="1356876" cy="153244"/>
          </a:xfrm>
          <a:prstGeom prst="rect">
            <a:avLst/>
          </a:prstGeom>
        </p:spPr>
        <p:txBody>
          <a:bodyPr anchor="t" rtlCol="false" tIns="0" lIns="0" bIns="0" rIns="0">
            <a:spAutoFit/>
          </a:bodyPr>
          <a:lstStyle/>
          <a:p>
            <a:pPr algn="ctr" marL="0" indent="0" lvl="0">
              <a:lnSpc>
                <a:spcPts val="1207"/>
              </a:lnSpc>
            </a:pPr>
            <a:r>
              <a:rPr lang="en-US" b="true" sz="887" spc="8">
                <a:solidFill>
                  <a:srgbClr val="FFDE59"/>
                </a:solidFill>
                <a:latin typeface="Gotham Bold"/>
                <a:ea typeface="Gotham Bold"/>
                <a:cs typeface="Gotham Bold"/>
                <a:sym typeface="Gotham Bold"/>
              </a:rPr>
              <a:t>DE REPRODUCCIONES</a:t>
            </a:r>
          </a:p>
        </p:txBody>
      </p:sp>
      <p:sp>
        <p:nvSpPr>
          <p:cNvPr name="TextBox 54" id="54"/>
          <p:cNvSpPr txBox="true"/>
          <p:nvPr/>
        </p:nvSpPr>
        <p:spPr>
          <a:xfrm rot="0">
            <a:off x="11409078" y="4486116"/>
            <a:ext cx="1058680" cy="373584"/>
          </a:xfrm>
          <a:prstGeom prst="rect">
            <a:avLst/>
          </a:prstGeom>
        </p:spPr>
        <p:txBody>
          <a:bodyPr anchor="t" rtlCol="false" tIns="0" lIns="0" bIns="0" rIns="0">
            <a:spAutoFit/>
          </a:bodyPr>
          <a:lstStyle/>
          <a:p>
            <a:pPr algn="ctr" marL="0" indent="0" lvl="0">
              <a:lnSpc>
                <a:spcPts val="3018"/>
              </a:lnSpc>
            </a:pPr>
            <a:r>
              <a:rPr lang="en-US" b="true" sz="2219" spc="22">
                <a:solidFill>
                  <a:srgbClr val="FFDE59"/>
                </a:solidFill>
                <a:latin typeface="Gotham Bold"/>
                <a:ea typeface="Gotham Bold"/>
                <a:cs typeface="Gotham Bold"/>
                <a:sym typeface="Gotham Bold"/>
              </a:rPr>
              <a:t>+772M</a:t>
            </a:r>
          </a:p>
        </p:txBody>
      </p:sp>
      <p:sp>
        <p:nvSpPr>
          <p:cNvPr name="TextBox 55" id="55"/>
          <p:cNvSpPr txBox="true"/>
          <p:nvPr/>
        </p:nvSpPr>
        <p:spPr>
          <a:xfrm rot="0">
            <a:off x="11259980" y="4840650"/>
            <a:ext cx="1356876" cy="153244"/>
          </a:xfrm>
          <a:prstGeom prst="rect">
            <a:avLst/>
          </a:prstGeom>
        </p:spPr>
        <p:txBody>
          <a:bodyPr anchor="t" rtlCol="false" tIns="0" lIns="0" bIns="0" rIns="0">
            <a:spAutoFit/>
          </a:bodyPr>
          <a:lstStyle/>
          <a:p>
            <a:pPr algn="ctr" marL="0" indent="0" lvl="0">
              <a:lnSpc>
                <a:spcPts val="1207"/>
              </a:lnSpc>
            </a:pPr>
            <a:r>
              <a:rPr lang="en-US" b="true" sz="887" spc="8">
                <a:solidFill>
                  <a:srgbClr val="FFDE59"/>
                </a:solidFill>
                <a:latin typeface="Gotham Bold"/>
                <a:ea typeface="Gotham Bold"/>
                <a:cs typeface="Gotham Bold"/>
                <a:sym typeface="Gotham Bold"/>
              </a:rPr>
              <a:t>DE REPRODUCCIONES</a:t>
            </a:r>
          </a:p>
        </p:txBody>
      </p:sp>
      <p:sp>
        <p:nvSpPr>
          <p:cNvPr name="TextBox 56" id="56"/>
          <p:cNvSpPr txBox="true"/>
          <p:nvPr/>
        </p:nvSpPr>
        <p:spPr>
          <a:xfrm rot="0">
            <a:off x="11379311" y="5270200"/>
            <a:ext cx="1058680" cy="373584"/>
          </a:xfrm>
          <a:prstGeom prst="rect">
            <a:avLst/>
          </a:prstGeom>
        </p:spPr>
        <p:txBody>
          <a:bodyPr anchor="t" rtlCol="false" tIns="0" lIns="0" bIns="0" rIns="0">
            <a:spAutoFit/>
          </a:bodyPr>
          <a:lstStyle/>
          <a:p>
            <a:pPr algn="ctr" marL="0" indent="0" lvl="0">
              <a:lnSpc>
                <a:spcPts val="3018"/>
              </a:lnSpc>
            </a:pPr>
            <a:r>
              <a:rPr lang="en-US" b="true" sz="2219" spc="22">
                <a:solidFill>
                  <a:srgbClr val="FFDE59"/>
                </a:solidFill>
                <a:latin typeface="Gotham Bold"/>
                <a:ea typeface="Gotham Bold"/>
                <a:cs typeface="Gotham Bold"/>
                <a:sym typeface="Gotham Bold"/>
              </a:rPr>
              <a:t>+734M</a:t>
            </a:r>
          </a:p>
        </p:txBody>
      </p:sp>
      <p:sp>
        <p:nvSpPr>
          <p:cNvPr name="TextBox 57" id="57"/>
          <p:cNvSpPr txBox="true"/>
          <p:nvPr/>
        </p:nvSpPr>
        <p:spPr>
          <a:xfrm rot="0">
            <a:off x="11230213" y="5624734"/>
            <a:ext cx="1356876" cy="153244"/>
          </a:xfrm>
          <a:prstGeom prst="rect">
            <a:avLst/>
          </a:prstGeom>
        </p:spPr>
        <p:txBody>
          <a:bodyPr anchor="t" rtlCol="false" tIns="0" lIns="0" bIns="0" rIns="0">
            <a:spAutoFit/>
          </a:bodyPr>
          <a:lstStyle/>
          <a:p>
            <a:pPr algn="ctr" marL="0" indent="0" lvl="0">
              <a:lnSpc>
                <a:spcPts val="1207"/>
              </a:lnSpc>
            </a:pPr>
            <a:r>
              <a:rPr lang="en-US" b="true" sz="887" spc="8">
                <a:solidFill>
                  <a:srgbClr val="FFDE59"/>
                </a:solidFill>
                <a:latin typeface="Gotham Bold"/>
                <a:ea typeface="Gotham Bold"/>
                <a:cs typeface="Gotham Bold"/>
                <a:sym typeface="Gotham Bold"/>
              </a:rPr>
              <a:t>DE REPRODUCCIONES</a:t>
            </a:r>
          </a:p>
        </p:txBody>
      </p:sp>
      <p:sp>
        <p:nvSpPr>
          <p:cNvPr name="TextBox 58" id="58"/>
          <p:cNvSpPr txBox="true"/>
          <p:nvPr/>
        </p:nvSpPr>
        <p:spPr>
          <a:xfrm rot="0">
            <a:off x="11139160" y="5830992"/>
            <a:ext cx="1538982" cy="268499"/>
          </a:xfrm>
          <a:prstGeom prst="rect">
            <a:avLst/>
          </a:prstGeom>
        </p:spPr>
        <p:txBody>
          <a:bodyPr anchor="t" rtlCol="false" tIns="0" lIns="0" bIns="0" rIns="0">
            <a:spAutoFit/>
          </a:bodyPr>
          <a:lstStyle/>
          <a:p>
            <a:pPr algn="ctr" marL="0" indent="0" lvl="0">
              <a:lnSpc>
                <a:spcPts val="2159"/>
              </a:lnSpc>
            </a:pPr>
            <a:r>
              <a:rPr lang="en-US" b="true" sz="1587" spc="-15">
                <a:solidFill>
                  <a:srgbClr val="FFFFFF"/>
                </a:solidFill>
                <a:latin typeface="Gotham Bold"/>
                <a:ea typeface="Gotham Bold"/>
                <a:cs typeface="Gotham Bold"/>
                <a:sym typeface="Gotham Bold"/>
              </a:rPr>
              <a:t>LADY GAGA</a:t>
            </a:r>
          </a:p>
        </p:txBody>
      </p:sp>
      <p:sp>
        <p:nvSpPr>
          <p:cNvPr name="TextBox 59" id="59"/>
          <p:cNvSpPr txBox="true"/>
          <p:nvPr/>
        </p:nvSpPr>
        <p:spPr>
          <a:xfrm rot="0">
            <a:off x="11342416" y="6082535"/>
            <a:ext cx="1058680" cy="373584"/>
          </a:xfrm>
          <a:prstGeom prst="rect">
            <a:avLst/>
          </a:prstGeom>
        </p:spPr>
        <p:txBody>
          <a:bodyPr anchor="t" rtlCol="false" tIns="0" lIns="0" bIns="0" rIns="0">
            <a:spAutoFit/>
          </a:bodyPr>
          <a:lstStyle/>
          <a:p>
            <a:pPr algn="ctr" marL="0" indent="0" lvl="0">
              <a:lnSpc>
                <a:spcPts val="3018"/>
              </a:lnSpc>
            </a:pPr>
            <a:r>
              <a:rPr lang="en-US" b="true" sz="2219" spc="22">
                <a:solidFill>
                  <a:srgbClr val="FFFFFF"/>
                </a:solidFill>
                <a:latin typeface="Gotham Bold"/>
                <a:ea typeface="Gotham Bold"/>
                <a:cs typeface="Gotham Bold"/>
                <a:sym typeface="Gotham Bold"/>
              </a:rPr>
              <a:t>+612M</a:t>
            </a:r>
          </a:p>
        </p:txBody>
      </p:sp>
      <p:sp>
        <p:nvSpPr>
          <p:cNvPr name="TextBox 60" id="60"/>
          <p:cNvSpPr txBox="true"/>
          <p:nvPr/>
        </p:nvSpPr>
        <p:spPr>
          <a:xfrm rot="0">
            <a:off x="11191170" y="6472036"/>
            <a:ext cx="1356876" cy="153244"/>
          </a:xfrm>
          <a:prstGeom prst="rect">
            <a:avLst/>
          </a:prstGeom>
        </p:spPr>
        <p:txBody>
          <a:bodyPr anchor="t" rtlCol="false" tIns="0" lIns="0" bIns="0" rIns="0">
            <a:spAutoFit/>
          </a:bodyPr>
          <a:lstStyle/>
          <a:p>
            <a:pPr algn="ctr" marL="0" indent="0" lvl="0">
              <a:lnSpc>
                <a:spcPts val="1207"/>
              </a:lnSpc>
            </a:pPr>
            <a:r>
              <a:rPr lang="en-US" b="true" sz="887" spc="8">
                <a:solidFill>
                  <a:srgbClr val="FFFFFF"/>
                </a:solidFill>
                <a:latin typeface="Gotham Bold"/>
                <a:ea typeface="Gotham Bold"/>
                <a:cs typeface="Gotham Bold"/>
                <a:sym typeface="Gotham Bold"/>
              </a:rPr>
              <a:t>DE REPRODUCCIONES</a:t>
            </a:r>
          </a:p>
        </p:txBody>
      </p:sp>
      <p:sp>
        <p:nvSpPr>
          <p:cNvPr name="AutoShape 61" id="61"/>
          <p:cNvSpPr/>
          <p:nvPr/>
        </p:nvSpPr>
        <p:spPr>
          <a:xfrm>
            <a:off x="11162832" y="5836255"/>
            <a:ext cx="1538982" cy="0"/>
          </a:xfrm>
          <a:prstGeom prst="line">
            <a:avLst/>
          </a:prstGeom>
          <a:ln cap="flat" w="9525">
            <a:solidFill>
              <a:srgbClr val="FFFFFF"/>
            </a:solidFill>
            <a:prstDash val="solid"/>
            <a:headEnd type="none" len="sm" w="sm"/>
            <a:tailEnd type="none" len="sm" w="sm"/>
          </a:ln>
        </p:spPr>
      </p:sp>
      <p:grpSp>
        <p:nvGrpSpPr>
          <p:cNvPr name="Group 62" id="62"/>
          <p:cNvGrpSpPr/>
          <p:nvPr/>
        </p:nvGrpSpPr>
        <p:grpSpPr>
          <a:xfrm rot="0">
            <a:off x="14154646" y="5453010"/>
            <a:ext cx="1754994" cy="4212580"/>
            <a:chOff x="0" y="0"/>
            <a:chExt cx="1310201" cy="3144927"/>
          </a:xfrm>
        </p:grpSpPr>
        <p:sp>
          <p:nvSpPr>
            <p:cNvPr name="Freeform 63" id="63"/>
            <p:cNvSpPr/>
            <p:nvPr/>
          </p:nvSpPr>
          <p:spPr>
            <a:xfrm flipH="false" flipV="false" rot="0">
              <a:off x="0" y="0"/>
              <a:ext cx="1310201" cy="3144927"/>
            </a:xfrm>
            <a:custGeom>
              <a:avLst/>
              <a:gdLst/>
              <a:ahLst/>
              <a:cxnLst/>
              <a:rect r="r" b="b" t="t" l="l"/>
              <a:pathLst>
                <a:path h="3144927" w="1310201">
                  <a:moveTo>
                    <a:pt x="70582" y="0"/>
                  </a:moveTo>
                  <a:lnTo>
                    <a:pt x="1239620" y="0"/>
                  </a:lnTo>
                  <a:cubicBezTo>
                    <a:pt x="1278601" y="0"/>
                    <a:pt x="1310201" y="31601"/>
                    <a:pt x="1310201" y="70582"/>
                  </a:cubicBezTo>
                  <a:lnTo>
                    <a:pt x="1310201" y="3074345"/>
                  </a:lnTo>
                  <a:cubicBezTo>
                    <a:pt x="1310201" y="3113326"/>
                    <a:pt x="1278601" y="3144927"/>
                    <a:pt x="1239620" y="3144927"/>
                  </a:cubicBezTo>
                  <a:lnTo>
                    <a:pt x="70582" y="3144927"/>
                  </a:lnTo>
                  <a:cubicBezTo>
                    <a:pt x="31601" y="3144927"/>
                    <a:pt x="0" y="3113326"/>
                    <a:pt x="0" y="3074345"/>
                  </a:cubicBezTo>
                  <a:lnTo>
                    <a:pt x="0" y="70582"/>
                  </a:lnTo>
                  <a:cubicBezTo>
                    <a:pt x="0" y="31601"/>
                    <a:pt x="31601" y="0"/>
                    <a:pt x="70582" y="0"/>
                  </a:cubicBezTo>
                  <a:close/>
                </a:path>
              </a:pathLst>
            </a:custGeom>
            <a:gradFill rotWithShape="true">
              <a:gsLst>
                <a:gs pos="0">
                  <a:srgbClr val="151B64">
                    <a:alpha val="100000"/>
                  </a:srgbClr>
                </a:gs>
                <a:gs pos="100000">
                  <a:srgbClr val="AD1996">
                    <a:alpha val="100000"/>
                  </a:srgbClr>
                </a:gs>
              </a:gsLst>
              <a:path path="circle">
                <a:fillToRect l="0" r="100000" t="0" b="100000"/>
              </a:path>
              <a:tileRect r="0" l="-100000" b="0" t="-100000"/>
            </a:gradFill>
            <a:ln w="28575" cap="sq">
              <a:solidFill>
                <a:srgbClr val="FFFFFF"/>
              </a:solidFill>
              <a:prstDash val="solid"/>
              <a:miter/>
            </a:ln>
          </p:spPr>
        </p:sp>
        <p:sp>
          <p:nvSpPr>
            <p:cNvPr name="TextBox 64" id="64"/>
            <p:cNvSpPr txBox="true"/>
            <p:nvPr/>
          </p:nvSpPr>
          <p:spPr>
            <a:xfrm>
              <a:off x="0" y="-28575"/>
              <a:ext cx="1310201" cy="3173502"/>
            </a:xfrm>
            <a:prstGeom prst="rect">
              <a:avLst/>
            </a:prstGeom>
          </p:spPr>
          <p:txBody>
            <a:bodyPr anchor="ctr" rtlCol="false" tIns="50800" lIns="50800" bIns="50800" rIns="50800"/>
            <a:lstStyle/>
            <a:p>
              <a:pPr algn="ctr" marL="0" indent="0" lvl="0">
                <a:lnSpc>
                  <a:spcPts val="2987"/>
                </a:lnSpc>
                <a:spcBef>
                  <a:spcPct val="0"/>
                </a:spcBef>
              </a:pPr>
            </a:p>
          </p:txBody>
        </p:sp>
      </p:grpSp>
      <p:sp>
        <p:nvSpPr>
          <p:cNvPr name="AutoShape 65" id="65"/>
          <p:cNvSpPr/>
          <p:nvPr/>
        </p:nvSpPr>
        <p:spPr>
          <a:xfrm>
            <a:off x="14292617" y="6245131"/>
            <a:ext cx="1538982" cy="0"/>
          </a:xfrm>
          <a:prstGeom prst="line">
            <a:avLst/>
          </a:prstGeom>
          <a:ln cap="flat" w="9525">
            <a:solidFill>
              <a:srgbClr val="FFFFFF"/>
            </a:solidFill>
            <a:prstDash val="solid"/>
            <a:headEnd type="none" len="sm" w="sm"/>
            <a:tailEnd type="none" len="sm" w="sm"/>
          </a:ln>
        </p:spPr>
      </p:sp>
      <p:sp>
        <p:nvSpPr>
          <p:cNvPr name="AutoShape 66" id="66"/>
          <p:cNvSpPr/>
          <p:nvPr/>
        </p:nvSpPr>
        <p:spPr>
          <a:xfrm>
            <a:off x="14267517" y="7182726"/>
            <a:ext cx="1538982" cy="0"/>
          </a:xfrm>
          <a:prstGeom prst="line">
            <a:avLst/>
          </a:prstGeom>
          <a:ln cap="flat" w="9525">
            <a:solidFill>
              <a:srgbClr val="FFFFFF"/>
            </a:solidFill>
            <a:prstDash val="solid"/>
            <a:headEnd type="none" len="sm" w="sm"/>
            <a:tailEnd type="none" len="sm" w="sm"/>
          </a:ln>
        </p:spPr>
      </p:sp>
      <p:sp>
        <p:nvSpPr>
          <p:cNvPr name="AutoShape 67" id="67"/>
          <p:cNvSpPr/>
          <p:nvPr/>
        </p:nvSpPr>
        <p:spPr>
          <a:xfrm>
            <a:off x="14253574" y="7976193"/>
            <a:ext cx="1538982" cy="0"/>
          </a:xfrm>
          <a:prstGeom prst="line">
            <a:avLst/>
          </a:prstGeom>
          <a:ln cap="flat" w="9525">
            <a:solidFill>
              <a:srgbClr val="FFFFFF"/>
            </a:solidFill>
            <a:prstDash val="solid"/>
            <a:headEnd type="none" len="sm" w="sm"/>
            <a:tailEnd type="none" len="sm" w="sm"/>
          </a:ln>
        </p:spPr>
      </p:sp>
      <p:sp>
        <p:nvSpPr>
          <p:cNvPr name="TextBox 68" id="68"/>
          <p:cNvSpPr txBox="true"/>
          <p:nvPr/>
        </p:nvSpPr>
        <p:spPr>
          <a:xfrm rot="0">
            <a:off x="14225236" y="5455048"/>
            <a:ext cx="1614470" cy="272939"/>
          </a:xfrm>
          <a:prstGeom prst="rect">
            <a:avLst/>
          </a:prstGeom>
        </p:spPr>
        <p:txBody>
          <a:bodyPr anchor="t" rtlCol="false" tIns="0" lIns="0" bIns="0" rIns="0">
            <a:spAutoFit/>
          </a:bodyPr>
          <a:lstStyle/>
          <a:p>
            <a:pPr algn="ctr" marL="0" indent="0" lvl="0">
              <a:lnSpc>
                <a:spcPts val="2113"/>
              </a:lnSpc>
            </a:pPr>
            <a:r>
              <a:rPr lang="en-US" b="true" sz="1553" spc="-15">
                <a:solidFill>
                  <a:srgbClr val="FFFFFF"/>
                </a:solidFill>
                <a:latin typeface="Gotham Bold"/>
                <a:ea typeface="Gotham Bold"/>
                <a:cs typeface="Gotham Bold"/>
                <a:sym typeface="Gotham Bold"/>
              </a:rPr>
              <a:t>DUA LIPA</a:t>
            </a:r>
          </a:p>
        </p:txBody>
      </p:sp>
      <p:sp>
        <p:nvSpPr>
          <p:cNvPr name="TextBox 69" id="69"/>
          <p:cNvSpPr txBox="true"/>
          <p:nvPr/>
        </p:nvSpPr>
        <p:spPr>
          <a:xfrm rot="0">
            <a:off x="14487307" y="5678028"/>
            <a:ext cx="1027030" cy="373584"/>
          </a:xfrm>
          <a:prstGeom prst="rect">
            <a:avLst/>
          </a:prstGeom>
        </p:spPr>
        <p:txBody>
          <a:bodyPr anchor="t" rtlCol="false" tIns="0" lIns="0" bIns="0" rIns="0">
            <a:spAutoFit/>
          </a:bodyPr>
          <a:lstStyle/>
          <a:p>
            <a:pPr algn="ctr" marL="0" indent="0" lvl="0">
              <a:lnSpc>
                <a:spcPts val="3018"/>
              </a:lnSpc>
            </a:pPr>
            <a:r>
              <a:rPr lang="en-US" b="true" sz="2219" spc="22">
                <a:solidFill>
                  <a:srgbClr val="FFFFFF"/>
                </a:solidFill>
                <a:latin typeface="Gotham Bold"/>
                <a:ea typeface="Gotham Bold"/>
                <a:cs typeface="Gotham Bold"/>
                <a:sym typeface="Gotham Bold"/>
              </a:rPr>
              <a:t>+246M</a:t>
            </a:r>
          </a:p>
        </p:txBody>
      </p:sp>
      <p:sp>
        <p:nvSpPr>
          <p:cNvPr name="TextBox 70" id="70"/>
          <p:cNvSpPr txBox="true"/>
          <p:nvPr/>
        </p:nvSpPr>
        <p:spPr>
          <a:xfrm rot="0">
            <a:off x="14354033" y="6032562"/>
            <a:ext cx="1356876" cy="153244"/>
          </a:xfrm>
          <a:prstGeom prst="rect">
            <a:avLst/>
          </a:prstGeom>
        </p:spPr>
        <p:txBody>
          <a:bodyPr anchor="t" rtlCol="false" tIns="0" lIns="0" bIns="0" rIns="0">
            <a:spAutoFit/>
          </a:bodyPr>
          <a:lstStyle/>
          <a:p>
            <a:pPr algn="ctr" marL="0" indent="0" lvl="0">
              <a:lnSpc>
                <a:spcPts val="1207"/>
              </a:lnSpc>
            </a:pPr>
            <a:r>
              <a:rPr lang="en-US" b="true" sz="887" spc="8">
                <a:solidFill>
                  <a:srgbClr val="FFFFFF"/>
                </a:solidFill>
                <a:latin typeface="Gotham Bold"/>
                <a:ea typeface="Gotham Bold"/>
                <a:cs typeface="Gotham Bold"/>
                <a:sym typeface="Gotham Bold"/>
              </a:rPr>
              <a:t>DE REPRODUCCIONES</a:t>
            </a:r>
          </a:p>
        </p:txBody>
      </p:sp>
      <p:sp>
        <p:nvSpPr>
          <p:cNvPr name="TextBox 71" id="71"/>
          <p:cNvSpPr txBox="true"/>
          <p:nvPr/>
        </p:nvSpPr>
        <p:spPr>
          <a:xfrm rot="0">
            <a:off x="14238459" y="6340237"/>
            <a:ext cx="1538982" cy="272939"/>
          </a:xfrm>
          <a:prstGeom prst="rect">
            <a:avLst/>
          </a:prstGeom>
        </p:spPr>
        <p:txBody>
          <a:bodyPr anchor="t" rtlCol="false" tIns="0" lIns="0" bIns="0" rIns="0">
            <a:spAutoFit/>
          </a:bodyPr>
          <a:lstStyle/>
          <a:p>
            <a:pPr algn="ctr" marL="0" indent="0" lvl="0">
              <a:lnSpc>
                <a:spcPts val="2113"/>
              </a:lnSpc>
            </a:pPr>
            <a:r>
              <a:rPr lang="en-US" b="true" sz="1553" spc="-15">
                <a:solidFill>
                  <a:srgbClr val="59D84C"/>
                </a:solidFill>
                <a:latin typeface="Gotham Bold"/>
                <a:ea typeface="Gotham Bold"/>
                <a:cs typeface="Gotham Bold"/>
                <a:sym typeface="Gotham Bold"/>
              </a:rPr>
              <a:t>KALI UVHIS</a:t>
            </a:r>
          </a:p>
        </p:txBody>
      </p:sp>
      <p:sp>
        <p:nvSpPr>
          <p:cNvPr name="TextBox 72" id="72"/>
          <p:cNvSpPr txBox="true"/>
          <p:nvPr/>
        </p:nvSpPr>
        <p:spPr>
          <a:xfrm rot="0">
            <a:off x="14238459" y="7181534"/>
            <a:ext cx="1538982" cy="268499"/>
          </a:xfrm>
          <a:prstGeom prst="rect">
            <a:avLst/>
          </a:prstGeom>
        </p:spPr>
        <p:txBody>
          <a:bodyPr anchor="t" rtlCol="false" tIns="0" lIns="0" bIns="0" rIns="0">
            <a:spAutoFit/>
          </a:bodyPr>
          <a:lstStyle/>
          <a:p>
            <a:pPr algn="ctr" marL="0" indent="0" lvl="0">
              <a:lnSpc>
                <a:spcPts val="2159"/>
              </a:lnSpc>
            </a:pPr>
            <a:r>
              <a:rPr lang="en-US" b="true" sz="1587" spc="-15">
                <a:solidFill>
                  <a:srgbClr val="59D84C"/>
                </a:solidFill>
                <a:latin typeface="Gotham Bold"/>
                <a:ea typeface="Gotham Bold"/>
                <a:cs typeface="Gotham Bold"/>
                <a:sym typeface="Gotham Bold"/>
              </a:rPr>
              <a:t>BAD BUNNY</a:t>
            </a:r>
          </a:p>
        </p:txBody>
      </p:sp>
      <p:sp>
        <p:nvSpPr>
          <p:cNvPr name="TextBox 73" id="73"/>
          <p:cNvSpPr txBox="true"/>
          <p:nvPr/>
        </p:nvSpPr>
        <p:spPr>
          <a:xfrm rot="0">
            <a:off x="14238459" y="7962418"/>
            <a:ext cx="1538982" cy="268499"/>
          </a:xfrm>
          <a:prstGeom prst="rect">
            <a:avLst/>
          </a:prstGeom>
        </p:spPr>
        <p:txBody>
          <a:bodyPr anchor="t" rtlCol="false" tIns="0" lIns="0" bIns="0" rIns="0">
            <a:spAutoFit/>
          </a:bodyPr>
          <a:lstStyle/>
          <a:p>
            <a:pPr algn="ctr" marL="0" indent="0" lvl="0">
              <a:lnSpc>
                <a:spcPts val="2159"/>
              </a:lnSpc>
            </a:pPr>
            <a:r>
              <a:rPr lang="en-US" b="true" sz="1587" spc="-15">
                <a:solidFill>
                  <a:srgbClr val="FFFFFF"/>
                </a:solidFill>
                <a:latin typeface="Gotham Bold"/>
                <a:ea typeface="Gotham Bold"/>
                <a:cs typeface="Gotham Bold"/>
                <a:sym typeface="Gotham Bold"/>
              </a:rPr>
              <a:t>SHAKIRA</a:t>
            </a:r>
          </a:p>
        </p:txBody>
      </p:sp>
      <p:sp>
        <p:nvSpPr>
          <p:cNvPr name="TextBox 74" id="74"/>
          <p:cNvSpPr txBox="true"/>
          <p:nvPr/>
        </p:nvSpPr>
        <p:spPr>
          <a:xfrm rot="0">
            <a:off x="14023955" y="4771665"/>
            <a:ext cx="2123311" cy="509965"/>
          </a:xfrm>
          <a:prstGeom prst="rect">
            <a:avLst/>
          </a:prstGeom>
        </p:spPr>
        <p:txBody>
          <a:bodyPr anchor="t" rtlCol="false" tIns="0" lIns="0" bIns="0" rIns="0">
            <a:spAutoFit/>
          </a:bodyPr>
          <a:lstStyle/>
          <a:p>
            <a:pPr algn="ctr" marL="0" indent="0" lvl="0">
              <a:lnSpc>
                <a:spcPts val="4160"/>
              </a:lnSpc>
            </a:pPr>
            <a:r>
              <a:rPr lang="en-US" b="true" sz="3059" spc="-30">
                <a:solidFill>
                  <a:srgbClr val="59D84C"/>
                </a:solidFill>
                <a:latin typeface="Gotham Bold"/>
                <a:ea typeface="Gotham Bold"/>
                <a:cs typeface="Gotham Bold"/>
                <a:sym typeface="Gotham Bold"/>
              </a:rPr>
              <a:t>LATINO</a:t>
            </a:r>
          </a:p>
        </p:txBody>
      </p:sp>
      <p:sp>
        <p:nvSpPr>
          <p:cNvPr name="TextBox 75" id="75"/>
          <p:cNvSpPr txBox="true"/>
          <p:nvPr/>
        </p:nvSpPr>
        <p:spPr>
          <a:xfrm rot="0">
            <a:off x="14471482" y="6588258"/>
            <a:ext cx="1058680" cy="373584"/>
          </a:xfrm>
          <a:prstGeom prst="rect">
            <a:avLst/>
          </a:prstGeom>
        </p:spPr>
        <p:txBody>
          <a:bodyPr anchor="t" rtlCol="false" tIns="0" lIns="0" bIns="0" rIns="0">
            <a:spAutoFit/>
          </a:bodyPr>
          <a:lstStyle/>
          <a:p>
            <a:pPr algn="ctr" marL="0" indent="0" lvl="0">
              <a:lnSpc>
                <a:spcPts val="3018"/>
              </a:lnSpc>
            </a:pPr>
            <a:r>
              <a:rPr lang="en-US" b="true" sz="2219" spc="22">
                <a:solidFill>
                  <a:srgbClr val="59D84C"/>
                </a:solidFill>
                <a:latin typeface="Gotham Bold"/>
                <a:ea typeface="Gotham Bold"/>
                <a:cs typeface="Gotham Bold"/>
                <a:sym typeface="Gotham Bold"/>
              </a:rPr>
              <a:t>+208M</a:t>
            </a:r>
          </a:p>
        </p:txBody>
      </p:sp>
      <p:sp>
        <p:nvSpPr>
          <p:cNvPr name="TextBox 76" id="76"/>
          <p:cNvSpPr txBox="true"/>
          <p:nvPr/>
        </p:nvSpPr>
        <p:spPr>
          <a:xfrm rot="0">
            <a:off x="14322384" y="6942792"/>
            <a:ext cx="1356876" cy="153244"/>
          </a:xfrm>
          <a:prstGeom prst="rect">
            <a:avLst/>
          </a:prstGeom>
        </p:spPr>
        <p:txBody>
          <a:bodyPr anchor="t" rtlCol="false" tIns="0" lIns="0" bIns="0" rIns="0">
            <a:spAutoFit/>
          </a:bodyPr>
          <a:lstStyle/>
          <a:p>
            <a:pPr algn="ctr" marL="0" indent="0" lvl="0">
              <a:lnSpc>
                <a:spcPts val="1207"/>
              </a:lnSpc>
            </a:pPr>
            <a:r>
              <a:rPr lang="en-US" b="true" sz="887" spc="8">
                <a:solidFill>
                  <a:srgbClr val="59D84C"/>
                </a:solidFill>
                <a:latin typeface="Gotham Bold"/>
                <a:ea typeface="Gotham Bold"/>
                <a:cs typeface="Gotham Bold"/>
                <a:sym typeface="Gotham Bold"/>
              </a:rPr>
              <a:t>DE REPRODUCCIONES</a:t>
            </a:r>
          </a:p>
        </p:txBody>
      </p:sp>
      <p:sp>
        <p:nvSpPr>
          <p:cNvPr name="TextBox 77" id="77"/>
          <p:cNvSpPr txBox="true"/>
          <p:nvPr/>
        </p:nvSpPr>
        <p:spPr>
          <a:xfrm rot="0">
            <a:off x="14471482" y="7429878"/>
            <a:ext cx="1058680" cy="373584"/>
          </a:xfrm>
          <a:prstGeom prst="rect">
            <a:avLst/>
          </a:prstGeom>
        </p:spPr>
        <p:txBody>
          <a:bodyPr anchor="t" rtlCol="false" tIns="0" lIns="0" bIns="0" rIns="0">
            <a:spAutoFit/>
          </a:bodyPr>
          <a:lstStyle/>
          <a:p>
            <a:pPr algn="ctr" marL="0" indent="0" lvl="0">
              <a:lnSpc>
                <a:spcPts val="3018"/>
              </a:lnSpc>
            </a:pPr>
            <a:r>
              <a:rPr lang="en-US" b="true" sz="2219" spc="22">
                <a:solidFill>
                  <a:srgbClr val="59D84C"/>
                </a:solidFill>
                <a:latin typeface="Gotham Bold"/>
                <a:ea typeface="Gotham Bold"/>
                <a:cs typeface="Gotham Bold"/>
                <a:sym typeface="Gotham Bold"/>
              </a:rPr>
              <a:t>+196M</a:t>
            </a:r>
          </a:p>
        </p:txBody>
      </p:sp>
      <p:sp>
        <p:nvSpPr>
          <p:cNvPr name="TextBox 78" id="78"/>
          <p:cNvSpPr txBox="true"/>
          <p:nvPr/>
        </p:nvSpPr>
        <p:spPr>
          <a:xfrm rot="0">
            <a:off x="14322384" y="7784412"/>
            <a:ext cx="1356876" cy="153244"/>
          </a:xfrm>
          <a:prstGeom prst="rect">
            <a:avLst/>
          </a:prstGeom>
        </p:spPr>
        <p:txBody>
          <a:bodyPr anchor="t" rtlCol="false" tIns="0" lIns="0" bIns="0" rIns="0">
            <a:spAutoFit/>
          </a:bodyPr>
          <a:lstStyle/>
          <a:p>
            <a:pPr algn="ctr" marL="0" indent="0" lvl="0">
              <a:lnSpc>
                <a:spcPts val="1207"/>
              </a:lnSpc>
            </a:pPr>
            <a:r>
              <a:rPr lang="en-US" b="true" sz="887" spc="8">
                <a:solidFill>
                  <a:srgbClr val="59D84C"/>
                </a:solidFill>
                <a:latin typeface="Gotham Bold"/>
                <a:ea typeface="Gotham Bold"/>
                <a:cs typeface="Gotham Bold"/>
                <a:sym typeface="Gotham Bold"/>
              </a:rPr>
              <a:t>DE REPRODUCCIONES</a:t>
            </a:r>
          </a:p>
        </p:txBody>
      </p:sp>
      <p:sp>
        <p:nvSpPr>
          <p:cNvPr name="TextBox 79" id="79"/>
          <p:cNvSpPr txBox="true"/>
          <p:nvPr/>
        </p:nvSpPr>
        <p:spPr>
          <a:xfrm rot="0">
            <a:off x="14441715" y="8213962"/>
            <a:ext cx="1058680" cy="373584"/>
          </a:xfrm>
          <a:prstGeom prst="rect">
            <a:avLst/>
          </a:prstGeom>
        </p:spPr>
        <p:txBody>
          <a:bodyPr anchor="t" rtlCol="false" tIns="0" lIns="0" bIns="0" rIns="0">
            <a:spAutoFit/>
          </a:bodyPr>
          <a:lstStyle/>
          <a:p>
            <a:pPr algn="ctr" marL="0" indent="0" lvl="0">
              <a:lnSpc>
                <a:spcPts val="3018"/>
              </a:lnSpc>
            </a:pPr>
            <a:r>
              <a:rPr lang="en-US" b="true" sz="2219" spc="22">
                <a:solidFill>
                  <a:srgbClr val="FFFFFF"/>
                </a:solidFill>
                <a:latin typeface="Gotham Bold"/>
                <a:ea typeface="Gotham Bold"/>
                <a:cs typeface="Gotham Bold"/>
                <a:sym typeface="Gotham Bold"/>
              </a:rPr>
              <a:t>+130M</a:t>
            </a:r>
          </a:p>
        </p:txBody>
      </p:sp>
      <p:sp>
        <p:nvSpPr>
          <p:cNvPr name="TextBox 80" id="80"/>
          <p:cNvSpPr txBox="true"/>
          <p:nvPr/>
        </p:nvSpPr>
        <p:spPr>
          <a:xfrm rot="0">
            <a:off x="14292617" y="8568496"/>
            <a:ext cx="1356876" cy="153244"/>
          </a:xfrm>
          <a:prstGeom prst="rect">
            <a:avLst/>
          </a:prstGeom>
        </p:spPr>
        <p:txBody>
          <a:bodyPr anchor="t" rtlCol="false" tIns="0" lIns="0" bIns="0" rIns="0">
            <a:spAutoFit/>
          </a:bodyPr>
          <a:lstStyle/>
          <a:p>
            <a:pPr algn="ctr" marL="0" indent="0" lvl="0">
              <a:lnSpc>
                <a:spcPts val="1207"/>
              </a:lnSpc>
            </a:pPr>
            <a:r>
              <a:rPr lang="en-US" b="true" sz="887" spc="8">
                <a:solidFill>
                  <a:srgbClr val="FFFFFF"/>
                </a:solidFill>
                <a:latin typeface="Gotham Bold"/>
                <a:ea typeface="Gotham Bold"/>
                <a:cs typeface="Gotham Bold"/>
                <a:sym typeface="Gotham Bold"/>
              </a:rPr>
              <a:t>DE REPRODUCCIONES</a:t>
            </a:r>
          </a:p>
        </p:txBody>
      </p:sp>
      <p:sp>
        <p:nvSpPr>
          <p:cNvPr name="TextBox 81" id="81"/>
          <p:cNvSpPr txBox="true"/>
          <p:nvPr/>
        </p:nvSpPr>
        <p:spPr>
          <a:xfrm rot="0">
            <a:off x="14201564" y="8774754"/>
            <a:ext cx="1538982" cy="268499"/>
          </a:xfrm>
          <a:prstGeom prst="rect">
            <a:avLst/>
          </a:prstGeom>
        </p:spPr>
        <p:txBody>
          <a:bodyPr anchor="t" rtlCol="false" tIns="0" lIns="0" bIns="0" rIns="0">
            <a:spAutoFit/>
          </a:bodyPr>
          <a:lstStyle/>
          <a:p>
            <a:pPr algn="ctr" marL="0" indent="0" lvl="0">
              <a:lnSpc>
                <a:spcPts val="2159"/>
              </a:lnSpc>
            </a:pPr>
            <a:r>
              <a:rPr lang="en-US" b="true" sz="1587" spc="-15">
                <a:solidFill>
                  <a:srgbClr val="FFFFFF"/>
                </a:solidFill>
                <a:latin typeface="Gotham Bold"/>
                <a:ea typeface="Gotham Bold"/>
                <a:cs typeface="Gotham Bold"/>
                <a:sym typeface="Gotham Bold"/>
              </a:rPr>
              <a:t>ANITTA</a:t>
            </a:r>
          </a:p>
        </p:txBody>
      </p:sp>
      <p:sp>
        <p:nvSpPr>
          <p:cNvPr name="TextBox 82" id="82"/>
          <p:cNvSpPr txBox="true"/>
          <p:nvPr/>
        </p:nvSpPr>
        <p:spPr>
          <a:xfrm rot="0">
            <a:off x="14404820" y="9026297"/>
            <a:ext cx="1058680" cy="373584"/>
          </a:xfrm>
          <a:prstGeom prst="rect">
            <a:avLst/>
          </a:prstGeom>
        </p:spPr>
        <p:txBody>
          <a:bodyPr anchor="t" rtlCol="false" tIns="0" lIns="0" bIns="0" rIns="0">
            <a:spAutoFit/>
          </a:bodyPr>
          <a:lstStyle/>
          <a:p>
            <a:pPr algn="ctr" marL="0" indent="0" lvl="0">
              <a:lnSpc>
                <a:spcPts val="3018"/>
              </a:lnSpc>
            </a:pPr>
            <a:r>
              <a:rPr lang="en-US" b="true" sz="2219" spc="22">
                <a:solidFill>
                  <a:srgbClr val="FFFFFF"/>
                </a:solidFill>
                <a:latin typeface="Gotham Bold"/>
                <a:ea typeface="Gotham Bold"/>
                <a:cs typeface="Gotham Bold"/>
                <a:sym typeface="Gotham Bold"/>
              </a:rPr>
              <a:t>+111M</a:t>
            </a:r>
          </a:p>
        </p:txBody>
      </p:sp>
      <p:sp>
        <p:nvSpPr>
          <p:cNvPr name="TextBox 83" id="83"/>
          <p:cNvSpPr txBox="true"/>
          <p:nvPr/>
        </p:nvSpPr>
        <p:spPr>
          <a:xfrm rot="0">
            <a:off x="14253574" y="9415798"/>
            <a:ext cx="1356876" cy="153244"/>
          </a:xfrm>
          <a:prstGeom prst="rect">
            <a:avLst/>
          </a:prstGeom>
        </p:spPr>
        <p:txBody>
          <a:bodyPr anchor="t" rtlCol="false" tIns="0" lIns="0" bIns="0" rIns="0">
            <a:spAutoFit/>
          </a:bodyPr>
          <a:lstStyle/>
          <a:p>
            <a:pPr algn="ctr" marL="0" indent="0" lvl="0">
              <a:lnSpc>
                <a:spcPts val="1207"/>
              </a:lnSpc>
            </a:pPr>
            <a:r>
              <a:rPr lang="en-US" b="true" sz="887" spc="8">
                <a:solidFill>
                  <a:srgbClr val="FFFFFF"/>
                </a:solidFill>
                <a:latin typeface="Gotham Bold"/>
                <a:ea typeface="Gotham Bold"/>
                <a:cs typeface="Gotham Bold"/>
                <a:sym typeface="Gotham Bold"/>
              </a:rPr>
              <a:t>DE REPRODUCCIONES</a:t>
            </a:r>
          </a:p>
        </p:txBody>
      </p:sp>
      <p:sp>
        <p:nvSpPr>
          <p:cNvPr name="AutoShape 84" id="84"/>
          <p:cNvSpPr/>
          <p:nvPr/>
        </p:nvSpPr>
        <p:spPr>
          <a:xfrm>
            <a:off x="14225236" y="8780017"/>
            <a:ext cx="1538982" cy="0"/>
          </a:xfrm>
          <a:prstGeom prst="line">
            <a:avLst/>
          </a:prstGeom>
          <a:ln cap="flat" w="9525">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DAGUS7qu-Gk</dc:identifier>
  <dcterms:modified xsi:type="dcterms:W3CDTF">2011-08-01T06:04:30Z</dcterms:modified>
  <cp:revision>1</cp:revision>
  <dc:title>Femvolution x MusicStream</dc:title>
</cp:coreProperties>
</file>